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4" r:id="rId3"/>
    <p:sldId id="288" r:id="rId4"/>
    <p:sldId id="266" r:id="rId5"/>
    <p:sldId id="267" r:id="rId6"/>
    <p:sldId id="271" r:id="rId7"/>
    <p:sldId id="272" r:id="rId8"/>
    <p:sldId id="265" r:id="rId9"/>
    <p:sldId id="273" r:id="rId10"/>
    <p:sldId id="274" r:id="rId11"/>
    <p:sldId id="277" r:id="rId12"/>
    <p:sldId id="275" r:id="rId13"/>
    <p:sldId id="276" r:id="rId14"/>
    <p:sldId id="278" r:id="rId15"/>
    <p:sldId id="262" r:id="rId16"/>
    <p:sldId id="282" r:id="rId17"/>
    <p:sldId id="283" r:id="rId18"/>
    <p:sldId id="289" r:id="rId19"/>
    <p:sldId id="280" r:id="rId20"/>
    <p:sldId id="290" r:id="rId21"/>
    <p:sldId id="286" r:id="rId22"/>
    <p:sldId id="259"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CC6600"/>
    <a:srgbClr val="C891D6"/>
    <a:srgbClr val="A0E0A0"/>
    <a:srgbClr val="69CD69"/>
    <a:srgbClr val="5ECA5E"/>
    <a:srgbClr val="339933"/>
    <a:srgbClr val="0066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9" d="100"/>
          <a:sy n="89" d="100"/>
        </p:scale>
        <p:origin x="6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EB58E-126C-466C-8D79-E4FD8E7658CD}" type="datetimeFigureOut">
              <a:rPr lang="en-US" smtClean="0"/>
              <a:t>10/16/2015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88C18-9583-4A3F-A6CA-5ABD64E6D452}" type="slidenum">
              <a:rPr lang="en-US" smtClean="0"/>
              <a:t>‹#›</a:t>
            </a:fld>
            <a:endParaRPr lang="en-US"/>
          </a:p>
        </p:txBody>
      </p:sp>
    </p:spTree>
    <p:extLst>
      <p:ext uri="{BB962C8B-B14F-4D97-AF65-F5344CB8AC3E}">
        <p14:creationId xmlns:p14="http://schemas.microsoft.com/office/powerpoint/2010/main" val="2615716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 Let’s start by showing few of the recent announcements we’ve made on this common area</a:t>
            </a:r>
            <a:endParaRPr lang="en-US"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936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530EAB-5024-4DA4-8651-E2A31D14089D}"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162215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530EAB-5024-4DA4-8651-E2A31D14089D}"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48401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530EAB-5024-4DA4-8651-E2A31D14089D}"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152950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530EAB-5024-4DA4-8651-E2A31D14089D}"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152109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530EAB-5024-4DA4-8651-E2A31D14089D}" type="datetimeFigureOut">
              <a:rPr lang="en-US" smtClean="0"/>
              <a:t>10/13/2015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281352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530EAB-5024-4DA4-8651-E2A31D14089D}" type="datetimeFigureOut">
              <a:rPr lang="en-US" smtClean="0"/>
              <a:t>10/13/2015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2922318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530EAB-5024-4DA4-8651-E2A31D14089D}" type="datetimeFigureOut">
              <a:rPr lang="en-US" smtClean="0"/>
              <a:t>10/13/2015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332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530EAB-5024-4DA4-8651-E2A31D14089D}" type="datetimeFigureOut">
              <a:rPr lang="en-US" smtClean="0"/>
              <a:t>10/13/2015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427182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530EAB-5024-4DA4-8651-E2A31D14089D}" type="datetimeFigureOut">
              <a:rPr lang="en-US" smtClean="0"/>
              <a:t>10/13/2015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140793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530EAB-5024-4DA4-8651-E2A31D14089D}" type="datetimeFigureOut">
              <a:rPr lang="en-US" smtClean="0"/>
              <a:t>10/13/2015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22621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530EAB-5024-4DA4-8651-E2A31D14089D}" type="datetimeFigureOut">
              <a:rPr lang="en-US" smtClean="0"/>
              <a:t>10/13/2015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8B33A-8496-4312-B043-A657D300072C}" type="slidenum">
              <a:rPr lang="en-US" smtClean="0"/>
              <a:t>‹#›</a:t>
            </a:fld>
            <a:endParaRPr lang="en-US"/>
          </a:p>
        </p:txBody>
      </p:sp>
    </p:spTree>
    <p:extLst>
      <p:ext uri="{BB962C8B-B14F-4D97-AF65-F5344CB8AC3E}">
        <p14:creationId xmlns:p14="http://schemas.microsoft.com/office/powerpoint/2010/main" val="2247299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30EAB-5024-4DA4-8651-E2A31D14089D}" type="datetimeFigureOut">
              <a:rPr lang="en-US" smtClean="0"/>
              <a:t>10/13/2015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8B33A-8496-4312-B043-A657D300072C}" type="slidenum">
              <a:rPr lang="en-US" smtClean="0"/>
              <a:t>‹#›</a:t>
            </a:fld>
            <a:endParaRPr lang="en-US"/>
          </a:p>
        </p:txBody>
      </p:sp>
    </p:spTree>
    <p:extLst>
      <p:ext uri="{BB962C8B-B14F-4D97-AF65-F5344CB8AC3E}">
        <p14:creationId xmlns:p14="http://schemas.microsoft.com/office/powerpoint/2010/main" val="3130946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gif"/><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4340" y="713895"/>
            <a:ext cx="9144000" cy="2387600"/>
          </a:xfrm>
        </p:spPr>
        <p:txBody>
          <a:bodyPr anchor="t"/>
          <a:lstStyle/>
          <a:p>
            <a:pPr algn="l"/>
            <a:r>
              <a:rPr lang="en-US" smtClean="0">
                <a:solidFill>
                  <a:schemeClr val="bg1"/>
                </a:solidFill>
              </a:rPr>
              <a:t>Visual F#</a:t>
            </a:r>
            <a:r>
              <a:rPr lang="en-US" smtClean="0">
                <a:solidFill>
                  <a:srgbClr val="C891D6"/>
                </a:solidFill>
              </a:rPr>
              <a:t/>
            </a:r>
            <a:br>
              <a:rPr lang="en-US" smtClean="0">
                <a:solidFill>
                  <a:srgbClr val="C891D6"/>
                </a:solidFill>
              </a:rPr>
            </a:br>
            <a:r>
              <a:rPr lang="en-US" smtClean="0">
                <a:solidFill>
                  <a:srgbClr val="C891D6"/>
                </a:solidFill>
                <a:latin typeface="Segoe UI Light" panose="020B0502040204020203" pitchFamily="34" charset="0"/>
                <a:cs typeface="Segoe UI Light" panose="020B0502040204020203" pitchFamily="34" charset="0"/>
              </a:rPr>
              <a:t>Past, Present, and Future</a:t>
            </a:r>
            <a:endParaRPr lang="en-US">
              <a:solidFill>
                <a:srgbClr val="C891D6"/>
              </a:solidFill>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624340" y="3252879"/>
            <a:ext cx="8726138" cy="2955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smtClean="0">
                <a:solidFill>
                  <a:schemeClr val="bg1"/>
                </a:solidFill>
                <a:cs typeface="Segoe UI Light" panose="020B0502040204020203" pitchFamily="34" charset="0"/>
              </a:rPr>
              <a:t>David Stephens</a:t>
            </a:r>
          </a:p>
          <a:p>
            <a:pPr algn="l"/>
            <a:r>
              <a:rPr lang="en-US" sz="4000" smtClean="0">
                <a:solidFill>
                  <a:srgbClr val="C891D6"/>
                </a:solidFill>
                <a:latin typeface="Segoe UI Light" panose="020B0502040204020203" pitchFamily="34" charset="0"/>
                <a:cs typeface="Segoe UI Light" panose="020B0502040204020203" pitchFamily="34" charset="0"/>
              </a:rPr>
              <a:t>Program Manager </a:t>
            </a:r>
          </a:p>
          <a:p>
            <a:pPr algn="l"/>
            <a:r>
              <a:rPr lang="en-US" sz="4000" smtClean="0">
                <a:solidFill>
                  <a:srgbClr val="C891D6"/>
                </a:solidFill>
                <a:latin typeface="Segoe UI Light" panose="020B0502040204020203" pitchFamily="34" charset="0"/>
                <a:cs typeface="Segoe UI Light" panose="020B0502040204020203" pitchFamily="34" charset="0"/>
              </a:rPr>
              <a:t>@NumberByColors</a:t>
            </a:r>
          </a:p>
          <a:p>
            <a:pPr algn="l"/>
            <a:r>
              <a:rPr lang="en-US" sz="4000" smtClean="0">
                <a:solidFill>
                  <a:srgbClr val="C891D6"/>
                </a:solidFill>
                <a:latin typeface="Segoe UI Light" panose="020B0502040204020203" pitchFamily="34" charset="0"/>
                <a:cs typeface="Segoe UI Light" panose="020B0502040204020203" pitchFamily="34" charset="0"/>
              </a:rPr>
              <a:t>daviste@microsoft.com</a:t>
            </a:r>
            <a:endParaRPr lang="en-US">
              <a:solidFill>
                <a:srgbClr val="C891D6"/>
              </a:solidFill>
            </a:endParaRPr>
          </a:p>
        </p:txBody>
      </p:sp>
    </p:spTree>
    <p:extLst>
      <p:ext uri="{BB962C8B-B14F-4D97-AF65-F5344CB8AC3E}">
        <p14:creationId xmlns:p14="http://schemas.microsoft.com/office/powerpoint/2010/main" val="846271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Normalized Collections APIs</a:t>
            </a:r>
            <a:endParaRPr lang="en-US"/>
          </a:p>
        </p:txBody>
      </p:sp>
      <p:sp>
        <p:nvSpPr>
          <p:cNvPr id="3" name="Content Placeholder 2"/>
          <p:cNvSpPr>
            <a:spLocks noGrp="1"/>
          </p:cNvSpPr>
          <p:nvPr>
            <p:ph idx="1"/>
          </p:nvPr>
        </p:nvSpPr>
        <p:spPr>
          <a:xfrm>
            <a:off x="838200" y="1825625"/>
            <a:ext cx="10755086" cy="4351338"/>
          </a:xfrm>
        </p:spPr>
        <p:txBody>
          <a:bodyPr>
            <a:normAutofit lnSpcReduction="10000"/>
          </a:bodyPr>
          <a:lstStyle/>
          <a:p>
            <a:pPr marL="0" indent="0">
              <a:buNone/>
            </a:pPr>
            <a:r>
              <a:rPr lang="en-US" sz="2000" smtClean="0">
                <a:solidFill>
                  <a:srgbClr val="00B050"/>
                </a:solidFill>
                <a:latin typeface="Consolas" panose="020B0609020204030204" pitchFamily="49" charset="0"/>
                <a:cs typeface="Consolas" panose="020B0609020204030204" pitchFamily="49" charset="0"/>
              </a:rPr>
              <a:t>// Before</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myList = [0; 1; 2; 3; 4]</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doubledPairs = myList |&gt; List.map (</a:t>
            </a:r>
            <a:r>
              <a:rPr lang="en-US" sz="2000" b="1" smtClean="0">
                <a:solidFill>
                  <a:srgbClr val="0070C0"/>
                </a:solidFill>
                <a:latin typeface="Consolas" panose="020B0609020204030204" pitchFamily="49" charset="0"/>
                <a:cs typeface="Consolas" panose="020B0609020204030204" pitchFamily="49" charset="0"/>
              </a:rPr>
              <a:t>fun</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x -&gt; x * 2)</a:t>
            </a:r>
          </a:p>
          <a:p>
            <a:pPr marL="0" indent="0">
              <a:buNone/>
            </a:pPr>
            <a:r>
              <a:rPr lang="en-US" sz="2000" smtClean="0">
                <a:latin typeface="Consolas" panose="020B0609020204030204" pitchFamily="49" charset="0"/>
                <a:cs typeface="Consolas" panose="020B0609020204030204" pitchFamily="49" charset="0"/>
              </a:rPr>
              <a:t>                          |&gt; List.toSeq </a:t>
            </a:r>
            <a:r>
              <a:rPr lang="en-US" sz="2000" smtClean="0">
                <a:solidFill>
                  <a:srgbClr val="00B050"/>
                </a:solidFill>
                <a:latin typeface="Consolas" panose="020B0609020204030204" pitchFamily="49" charset="0"/>
                <a:cs typeface="Consolas" panose="020B0609020204030204" pitchFamily="49" charset="0"/>
              </a:rPr>
              <a:t>// </a:t>
            </a:r>
            <a:r>
              <a:rPr lang="en-US" sz="2000" smtClean="0">
                <a:solidFill>
                  <a:srgbClr val="00B050"/>
                </a:solidFill>
                <a:latin typeface="Consolas" panose="020B0609020204030204" pitchFamily="49" charset="0"/>
                <a:cs typeface="Consolas" panose="020B0609020204030204" pitchFamily="49" charset="0"/>
                <a:sym typeface="Wingdings" panose="05000000000000000000" pitchFamily="2" charset="2"/>
              </a:rPr>
              <a:t> </a:t>
            </a:r>
          </a:p>
          <a:p>
            <a:pPr marL="0" indent="0">
              <a:buNone/>
            </a:pPr>
            <a:r>
              <a:rPr lang="en-US" sz="2000">
                <a:solidFill>
                  <a:srgbClr val="00B050"/>
                </a:solidFill>
                <a:latin typeface="Consolas" panose="020B0609020204030204" pitchFamily="49" charset="0"/>
                <a:cs typeface="Consolas" panose="020B0609020204030204" pitchFamily="49" charset="0"/>
                <a:sym typeface="Wingdings" panose="05000000000000000000" pitchFamily="2" charset="2"/>
              </a:rPr>
              <a:t> </a:t>
            </a:r>
            <a:r>
              <a:rPr lang="en-US" sz="2000" smtClean="0">
                <a:solidFill>
                  <a:srgbClr val="00B050"/>
                </a:solidFill>
                <a:latin typeface="Consolas" panose="020B0609020204030204" pitchFamily="49" charset="0"/>
                <a:cs typeface="Consolas" panose="020B0609020204030204" pitchFamily="49" charset="0"/>
                <a:sym typeface="Wingdings" panose="05000000000000000000" pitchFamily="2" charset="2"/>
              </a:rPr>
              <a:t>                         </a:t>
            </a:r>
            <a:r>
              <a:rPr lang="en-US" sz="2000" smtClean="0">
                <a:latin typeface="Consolas" panose="020B0609020204030204" pitchFamily="49" charset="0"/>
                <a:cs typeface="Consolas" panose="020B0609020204030204" pitchFamily="49" charset="0"/>
              </a:rPr>
              <a:t>|&gt; Seq.pairwise</a:t>
            </a:r>
          </a:p>
          <a:p>
            <a:pPr marL="0" indent="0">
              <a:buNone/>
            </a:pPr>
            <a:r>
              <a:rPr lang="en-US" sz="2000">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                         |&gt; Seq.toList </a:t>
            </a:r>
            <a:r>
              <a:rPr lang="en-US" sz="2000" smtClean="0">
                <a:solidFill>
                  <a:srgbClr val="00B050"/>
                </a:solidFill>
                <a:latin typeface="Consolas" panose="020B0609020204030204" pitchFamily="49" charset="0"/>
                <a:cs typeface="Consolas" panose="020B0609020204030204" pitchFamily="49" charset="0"/>
              </a:rPr>
              <a:t>// [(0, 2); (2, 4); (4, 6); (6, 8)]</a:t>
            </a:r>
          </a:p>
          <a:p>
            <a:pPr marL="0" indent="0">
              <a:buNone/>
            </a:pPr>
            <a:endParaRPr lang="en-US" sz="2000">
              <a:latin typeface="Consolas" panose="020B0609020204030204" pitchFamily="49" charset="0"/>
              <a:cs typeface="Consolas" panose="020B0609020204030204" pitchFamily="49" charset="0"/>
            </a:endParaRPr>
          </a:p>
          <a:p>
            <a:pPr marL="0" indent="0">
              <a:buNone/>
            </a:pPr>
            <a:r>
              <a:rPr lang="en-US" sz="2000" smtClean="0">
                <a:solidFill>
                  <a:srgbClr val="00B050"/>
                </a:solidFill>
                <a:latin typeface="Consolas" panose="020B0609020204030204" pitchFamily="49" charset="0"/>
                <a:cs typeface="Consolas" panose="020B0609020204030204" pitchFamily="49" charset="0"/>
              </a:rPr>
              <a:t>// After</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myList = [0; 1; 2; 3; 4]</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doubledPairs = myList |&gt; List.map (</a:t>
            </a:r>
            <a:r>
              <a:rPr lang="en-US" sz="2000" b="1" smtClean="0">
                <a:solidFill>
                  <a:srgbClr val="0070C0"/>
                </a:solidFill>
                <a:latin typeface="Consolas" panose="020B0609020204030204" pitchFamily="49" charset="0"/>
                <a:cs typeface="Consolas" panose="020B0609020204030204" pitchFamily="49" charset="0"/>
              </a:rPr>
              <a:t>fun</a:t>
            </a:r>
            <a:r>
              <a:rPr lang="en-US" sz="2000" smtClean="0">
                <a:latin typeface="Consolas" panose="020B0609020204030204" pitchFamily="49" charset="0"/>
                <a:cs typeface="Consolas" panose="020B0609020204030204" pitchFamily="49" charset="0"/>
              </a:rPr>
              <a:t> x -&gt; x * 2)</a:t>
            </a:r>
          </a:p>
          <a:p>
            <a:pPr marL="0" indent="0">
              <a:buNone/>
            </a:pPr>
            <a:r>
              <a:rPr lang="en-US" sz="2000" b="1">
                <a:latin typeface="Consolas" panose="020B0609020204030204" pitchFamily="49" charset="0"/>
                <a:cs typeface="Consolas" panose="020B0609020204030204" pitchFamily="49" charset="0"/>
              </a:rPr>
              <a:t> </a:t>
            </a:r>
            <a:r>
              <a:rPr lang="en-US" sz="2000" b="1" smtClean="0">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|&gt; List.pairwise </a:t>
            </a:r>
            <a:r>
              <a:rPr lang="en-US" sz="2000" smtClean="0">
                <a:solidFill>
                  <a:srgbClr val="00B050"/>
                </a:solidFill>
                <a:latin typeface="Consolas" panose="020B0609020204030204" pitchFamily="49" charset="0"/>
                <a:cs typeface="Consolas" panose="020B0609020204030204" pitchFamily="49" charset="0"/>
              </a:rPr>
              <a:t>// </a:t>
            </a:r>
            <a:r>
              <a:rPr lang="en-US" sz="2000" smtClean="0">
                <a:solidFill>
                  <a:srgbClr val="00B050"/>
                </a:solidFill>
                <a:latin typeface="Consolas" panose="020B0609020204030204" pitchFamily="49" charset="0"/>
                <a:cs typeface="Consolas" panose="020B0609020204030204" pitchFamily="49" charset="0"/>
                <a:sym typeface="Wingdings" panose="05000000000000000000" pitchFamily="2" charset="2"/>
              </a:rPr>
              <a:t></a:t>
            </a:r>
            <a:endParaRPr lang="en-US" sz="2000" b="1">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51418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amo.githubusercontent.com/e749a8822ef9732b82cee15c76cae8db82cc011e/687474703a2f2f692e696d6775722e636f6d2f53644a37446f68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404" y="211085"/>
            <a:ext cx="8277192" cy="643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12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Automatic Mutable/Ref Conversions</a:t>
            </a:r>
            <a:endParaRPr lang="en-US"/>
          </a:p>
        </p:txBody>
      </p:sp>
      <p:sp>
        <p:nvSpPr>
          <p:cNvPr id="4"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sz="2000" smtClean="0">
                <a:solidFill>
                  <a:srgbClr val="00B050"/>
                </a:solidFill>
                <a:latin typeface="Consolas" panose="020B0609020204030204" pitchFamily="49" charset="0"/>
                <a:cs typeface="Consolas" panose="020B0609020204030204" pitchFamily="49" charset="0"/>
              </a:rPr>
              <a:t>// Before</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sumSquares n =</a:t>
            </a:r>
          </a:p>
          <a:p>
            <a:pPr marL="0" indent="0">
              <a:buNone/>
            </a:pPr>
            <a:r>
              <a:rPr lang="en-US" sz="2000" b="1" smtClean="0">
                <a:latin typeface="Consolas" panose="020B0609020204030204" pitchFamily="49" charset="0"/>
                <a:cs typeface="Consolas" panose="020B0609020204030204" pitchFamily="49" charset="0"/>
              </a:rPr>
              <a:t>    </a:t>
            </a: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total = ref 0 </a:t>
            </a:r>
            <a:r>
              <a:rPr lang="en-US" sz="2000" smtClean="0">
                <a:solidFill>
                  <a:srgbClr val="00B050"/>
                </a:solidFill>
                <a:latin typeface="Consolas" panose="020B0609020204030204" pitchFamily="49" charset="0"/>
                <a:cs typeface="Consolas" panose="020B0609020204030204" pitchFamily="49" charset="0"/>
              </a:rPr>
              <a:t>// </a:t>
            </a:r>
            <a:r>
              <a:rPr lang="en-US" sz="2000" smtClean="0">
                <a:solidFill>
                  <a:srgbClr val="00B050"/>
                </a:solidFill>
                <a:latin typeface="Consolas" panose="020B0609020204030204" pitchFamily="49" charset="0"/>
                <a:cs typeface="Consolas" panose="020B0609020204030204" pitchFamily="49" charset="0"/>
                <a:sym typeface="Wingdings" panose="05000000000000000000" pitchFamily="2" charset="2"/>
              </a:rPr>
              <a:t></a:t>
            </a:r>
            <a:endParaRPr lang="en-US" sz="2000" smtClean="0">
              <a:solidFill>
                <a:srgbClr val="00B050"/>
              </a:solidFill>
              <a:latin typeface="Consolas" panose="020B0609020204030204" pitchFamily="49" charset="0"/>
              <a:cs typeface="Consolas" panose="020B0609020204030204" pitchFamily="49" charset="0"/>
            </a:endParaRPr>
          </a:p>
          <a:p>
            <a:pPr marL="0" indent="0">
              <a:buNone/>
            </a:pPr>
            <a:r>
              <a:rPr lang="en-US" sz="2000" b="1">
                <a:latin typeface="Consolas" panose="020B0609020204030204" pitchFamily="49" charset="0"/>
                <a:cs typeface="Consolas" panose="020B0609020204030204" pitchFamily="49" charset="0"/>
              </a:rPr>
              <a:t> </a:t>
            </a:r>
            <a:r>
              <a:rPr lang="en-US" sz="2000" b="1" smtClean="0">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Seq.iter (</a:t>
            </a:r>
            <a:r>
              <a:rPr lang="en-US" sz="2000" b="1" smtClean="0">
                <a:solidFill>
                  <a:srgbClr val="0070C0"/>
                </a:solidFill>
                <a:latin typeface="Consolas" panose="020B0609020204030204" pitchFamily="49" charset="0"/>
                <a:cs typeface="Consolas" panose="020B0609020204030204" pitchFamily="49" charset="0"/>
              </a:rPr>
              <a:t>fun</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i -&gt; total := !total + i*i) { 1..n }</a:t>
            </a:r>
          </a:p>
          <a:p>
            <a:pPr marL="0" indent="0">
              <a:buNone/>
            </a:pPr>
            <a:r>
              <a:rPr lang="en-US" sz="2000" b="1">
                <a:latin typeface="Consolas" panose="020B0609020204030204" pitchFamily="49" charset="0"/>
                <a:cs typeface="Consolas" panose="020B0609020204030204" pitchFamily="49" charset="0"/>
              </a:rPr>
              <a:t> </a:t>
            </a:r>
            <a:r>
              <a:rPr lang="en-US" sz="2000" b="1" smtClean="0">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!total</a:t>
            </a:r>
            <a:endParaRPr lang="en-US" sz="2000" b="1" smtClean="0">
              <a:latin typeface="Consolas" panose="020B0609020204030204" pitchFamily="49" charset="0"/>
              <a:cs typeface="Consolas" panose="020B0609020204030204" pitchFamily="49" charset="0"/>
            </a:endParaRPr>
          </a:p>
          <a:p>
            <a:pPr marL="0" indent="0">
              <a:buNone/>
            </a:pPr>
            <a:endParaRPr lang="en-US" sz="2000">
              <a:latin typeface="Consolas" panose="020B0609020204030204" pitchFamily="49" charset="0"/>
              <a:cs typeface="Consolas" panose="020B0609020204030204" pitchFamily="49" charset="0"/>
            </a:endParaRPr>
          </a:p>
          <a:p>
            <a:pPr marL="0" indent="0">
              <a:buNone/>
            </a:pPr>
            <a:r>
              <a:rPr lang="en-US" sz="2000" smtClean="0">
                <a:solidFill>
                  <a:srgbClr val="00B050"/>
                </a:solidFill>
                <a:latin typeface="Consolas" panose="020B0609020204030204" pitchFamily="49" charset="0"/>
                <a:cs typeface="Consolas" panose="020B0609020204030204" pitchFamily="49" charset="0"/>
              </a:rPr>
              <a:t>// After</a:t>
            </a:r>
          </a:p>
          <a:p>
            <a:pPr marL="0" indent="0">
              <a:buNone/>
            </a:pPr>
            <a:r>
              <a:rPr lang="en-US" sz="2000" b="1">
                <a:solidFill>
                  <a:srgbClr val="0070C0"/>
                </a:solidFill>
                <a:latin typeface="Consolas" panose="020B0609020204030204" pitchFamily="49" charset="0"/>
                <a:cs typeface="Consolas" panose="020B0609020204030204" pitchFamily="49" charset="0"/>
              </a:rPr>
              <a:t>let</a:t>
            </a:r>
            <a:r>
              <a:rPr lang="en-US" sz="2000">
                <a:solidFill>
                  <a:srgbClr val="0070C0"/>
                </a:solidFill>
                <a:latin typeface="Consolas" panose="020B0609020204030204" pitchFamily="49" charset="0"/>
                <a:cs typeface="Consolas" panose="020B0609020204030204" pitchFamily="49" charset="0"/>
              </a:rPr>
              <a:t> </a:t>
            </a:r>
            <a:r>
              <a:rPr lang="en-US" sz="2000">
                <a:latin typeface="Consolas" panose="020B0609020204030204" pitchFamily="49" charset="0"/>
                <a:cs typeface="Consolas" panose="020B0609020204030204" pitchFamily="49" charset="0"/>
              </a:rPr>
              <a:t>sumSquares n =</a:t>
            </a:r>
          </a:p>
          <a:p>
            <a:pPr marL="0" indent="0">
              <a:buNone/>
            </a:pPr>
            <a:r>
              <a:rPr lang="en-US" sz="2000" b="1">
                <a:latin typeface="Consolas" panose="020B0609020204030204" pitchFamily="49" charset="0"/>
                <a:cs typeface="Consolas" panose="020B0609020204030204" pitchFamily="49" charset="0"/>
              </a:rPr>
              <a:t>    </a:t>
            </a:r>
            <a:r>
              <a:rPr lang="en-US" sz="2000" b="1" smtClean="0">
                <a:solidFill>
                  <a:srgbClr val="0070C0"/>
                </a:solidFill>
                <a:latin typeface="Consolas" panose="020B0609020204030204" pitchFamily="49" charset="0"/>
                <a:cs typeface="Consolas" panose="020B0609020204030204" pitchFamily="49" charset="0"/>
              </a:rPr>
              <a:t>let mutable</a:t>
            </a:r>
            <a:r>
              <a:rPr lang="en-US" sz="2000" smtClean="0">
                <a:solidFill>
                  <a:srgbClr val="0070C0"/>
                </a:solidFill>
                <a:latin typeface="Consolas" panose="020B0609020204030204" pitchFamily="49" charset="0"/>
                <a:cs typeface="Consolas" panose="020B0609020204030204" pitchFamily="49" charset="0"/>
              </a:rPr>
              <a:t> </a:t>
            </a:r>
            <a:r>
              <a:rPr lang="en-US" sz="2000">
                <a:latin typeface="Consolas" panose="020B0609020204030204" pitchFamily="49" charset="0"/>
                <a:cs typeface="Consolas" panose="020B0609020204030204" pitchFamily="49" charset="0"/>
              </a:rPr>
              <a:t>total = </a:t>
            </a:r>
            <a:r>
              <a:rPr lang="en-US" sz="2000" smtClean="0">
                <a:latin typeface="Consolas" panose="020B0609020204030204" pitchFamily="49" charset="0"/>
                <a:cs typeface="Consolas" panose="020B0609020204030204" pitchFamily="49" charset="0"/>
              </a:rPr>
              <a:t>0 </a:t>
            </a:r>
            <a:r>
              <a:rPr lang="en-US" sz="2000" smtClean="0">
                <a:solidFill>
                  <a:srgbClr val="00B050"/>
                </a:solidFill>
                <a:latin typeface="Consolas" panose="020B0609020204030204" pitchFamily="49" charset="0"/>
                <a:cs typeface="Consolas" panose="020B0609020204030204" pitchFamily="49" charset="0"/>
              </a:rPr>
              <a:t>// </a:t>
            </a:r>
            <a:r>
              <a:rPr lang="en-US" sz="2000" smtClean="0">
                <a:solidFill>
                  <a:srgbClr val="00B050"/>
                </a:solidFill>
                <a:latin typeface="Consolas" panose="020B0609020204030204" pitchFamily="49" charset="0"/>
                <a:cs typeface="Consolas" panose="020B0609020204030204" pitchFamily="49" charset="0"/>
                <a:sym typeface="Wingdings" panose="05000000000000000000" pitchFamily="2" charset="2"/>
              </a:rPr>
              <a:t></a:t>
            </a:r>
            <a:endParaRPr lang="en-US" sz="2000">
              <a:solidFill>
                <a:srgbClr val="00B050"/>
              </a:solidFill>
              <a:latin typeface="Consolas" panose="020B0609020204030204" pitchFamily="49" charset="0"/>
              <a:cs typeface="Consolas" panose="020B0609020204030204" pitchFamily="49" charset="0"/>
            </a:endParaRPr>
          </a:p>
          <a:p>
            <a:pPr marL="0" indent="0">
              <a:buNone/>
            </a:pPr>
            <a:r>
              <a:rPr lang="en-US" sz="2000" b="1">
                <a:latin typeface="Consolas" panose="020B0609020204030204" pitchFamily="49" charset="0"/>
                <a:cs typeface="Consolas" panose="020B0609020204030204" pitchFamily="49" charset="0"/>
              </a:rPr>
              <a:t>    </a:t>
            </a:r>
            <a:r>
              <a:rPr lang="en-US" sz="2000">
                <a:latin typeface="Consolas" panose="020B0609020204030204" pitchFamily="49" charset="0"/>
                <a:cs typeface="Consolas" panose="020B0609020204030204" pitchFamily="49" charset="0"/>
              </a:rPr>
              <a:t>Seq.iter (</a:t>
            </a:r>
            <a:r>
              <a:rPr lang="en-US" sz="2000" b="1">
                <a:solidFill>
                  <a:srgbClr val="0070C0"/>
                </a:solidFill>
                <a:latin typeface="Consolas" panose="020B0609020204030204" pitchFamily="49" charset="0"/>
                <a:cs typeface="Consolas" panose="020B0609020204030204" pitchFamily="49" charset="0"/>
              </a:rPr>
              <a:t>fun</a:t>
            </a:r>
            <a:r>
              <a:rPr lang="en-US" sz="2000">
                <a:solidFill>
                  <a:srgbClr val="0070C0"/>
                </a:solidFill>
                <a:latin typeface="Consolas" panose="020B0609020204030204" pitchFamily="49" charset="0"/>
                <a:cs typeface="Consolas" panose="020B0609020204030204" pitchFamily="49" charset="0"/>
              </a:rPr>
              <a:t> </a:t>
            </a:r>
            <a:r>
              <a:rPr lang="en-US" sz="2000">
                <a:latin typeface="Consolas" panose="020B0609020204030204" pitchFamily="49" charset="0"/>
                <a:cs typeface="Consolas" panose="020B0609020204030204" pitchFamily="49" charset="0"/>
              </a:rPr>
              <a:t>i -&gt; total </a:t>
            </a:r>
            <a:r>
              <a:rPr lang="en-US" sz="2000" smtClean="0">
                <a:latin typeface="Consolas" panose="020B0609020204030204" pitchFamily="49" charset="0"/>
                <a:cs typeface="Consolas" panose="020B0609020204030204" pitchFamily="49" charset="0"/>
              </a:rPr>
              <a:t>&lt;- total </a:t>
            </a:r>
            <a:r>
              <a:rPr lang="en-US" sz="2000">
                <a:latin typeface="Consolas" panose="020B0609020204030204" pitchFamily="49" charset="0"/>
                <a:cs typeface="Consolas" panose="020B0609020204030204" pitchFamily="49" charset="0"/>
              </a:rPr>
              <a:t>+ i*i) { 1..n }</a:t>
            </a:r>
          </a:p>
          <a:p>
            <a:pPr marL="0" indent="0">
              <a:buNone/>
            </a:pPr>
            <a:r>
              <a:rPr lang="en-US" sz="2000" b="1">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total</a:t>
            </a:r>
            <a:endParaRPr lang="en-US" sz="2000" b="1">
              <a:latin typeface="Consolas" panose="020B0609020204030204" pitchFamily="49" charset="0"/>
              <a:cs typeface="Consolas" panose="020B0609020204030204" pitchFamily="49" charset="0"/>
            </a:endParaRPr>
          </a:p>
          <a:p>
            <a:pPr marL="0" indent="0">
              <a:buNone/>
            </a:pPr>
            <a:endParaRPr lang="en-US" sz="2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71352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List Slicing</a:t>
            </a:r>
            <a:endParaRPr lang="en-US"/>
          </a:p>
        </p:txBody>
      </p:sp>
      <p:sp>
        <p:nvSpPr>
          <p:cNvPr id="4"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sz="2000" smtClean="0">
                <a:solidFill>
                  <a:srgbClr val="00B050"/>
                </a:solidFill>
                <a:latin typeface="Consolas" panose="020B0609020204030204" pitchFamily="49" charset="0"/>
                <a:cs typeface="Consolas" panose="020B0609020204030204" pitchFamily="49" charset="0"/>
              </a:rPr>
              <a:t>// Before</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myArr = [| 0; 1; 2; 3; 4 |]</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firstThreeArr = myArr.[0..2] </a:t>
            </a:r>
            <a:r>
              <a:rPr lang="en-US" sz="2000" smtClean="0">
                <a:solidFill>
                  <a:srgbClr val="00B050"/>
                </a:solidFill>
                <a:latin typeface="Consolas" panose="020B0609020204030204" pitchFamily="49" charset="0"/>
                <a:cs typeface="Consolas" panose="020B0609020204030204" pitchFamily="49" charset="0"/>
              </a:rPr>
              <a:t>// [| 0; 1; 2 |]</a:t>
            </a:r>
          </a:p>
          <a:p>
            <a:pPr marL="0" indent="0">
              <a:buNone/>
            </a:pPr>
            <a:endParaRPr lang="en-US" sz="2000" b="1">
              <a:latin typeface="Consolas" panose="020B0609020204030204" pitchFamily="49" charset="0"/>
              <a:cs typeface="Consolas" panose="020B0609020204030204" pitchFamily="49" charset="0"/>
            </a:endParaRP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myList = [0; 1; 2; 3; 4]</a:t>
            </a:r>
          </a:p>
          <a:p>
            <a:pPr marL="0" indent="0">
              <a:buNone/>
            </a:pPr>
            <a:r>
              <a:rPr lang="en-US" sz="2000" b="1" smtClean="0">
                <a:solidFill>
                  <a:srgbClr val="0070C0"/>
                </a:solidFill>
                <a:latin typeface="Consolas" panose="020B0609020204030204" pitchFamily="49" charset="0"/>
                <a:cs typeface="Consolas" panose="020B0609020204030204" pitchFamily="49" charset="0"/>
              </a:rPr>
              <a:t>let</a:t>
            </a:r>
            <a:r>
              <a:rPr lang="en-US" sz="2000" smtClean="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x::y::z::_ = myList </a:t>
            </a:r>
            <a:r>
              <a:rPr lang="en-US" sz="2000" smtClean="0">
                <a:solidFill>
                  <a:srgbClr val="00B050"/>
                </a:solidFill>
                <a:latin typeface="Consolas" panose="020B0609020204030204" pitchFamily="49" charset="0"/>
                <a:cs typeface="Consolas" panose="020B0609020204030204" pitchFamily="49" charset="0"/>
              </a:rPr>
              <a:t>// Too clever</a:t>
            </a:r>
          </a:p>
          <a:p>
            <a:pPr marL="0" indent="0">
              <a:buNone/>
            </a:pPr>
            <a:r>
              <a:rPr lang="en-US" sz="2000" b="1">
                <a:solidFill>
                  <a:srgbClr val="0070C0"/>
                </a:solidFill>
                <a:latin typeface="Consolas" panose="020B0609020204030204" pitchFamily="49" charset="0"/>
                <a:cs typeface="Consolas" panose="020B0609020204030204" pitchFamily="49" charset="0"/>
              </a:rPr>
              <a:t>let</a:t>
            </a:r>
            <a:r>
              <a:rPr lang="en-US" sz="2000">
                <a:solidFill>
                  <a:srgbClr val="0070C0"/>
                </a:solidFill>
                <a:latin typeface="Consolas" panose="020B0609020204030204" pitchFamily="49" charset="0"/>
                <a:cs typeface="Consolas" panose="020B0609020204030204" pitchFamily="49" charset="0"/>
              </a:rPr>
              <a:t> </a:t>
            </a:r>
            <a:r>
              <a:rPr lang="en-US" sz="2000" smtClean="0">
                <a:latin typeface="Consolas" panose="020B0609020204030204" pitchFamily="49" charset="0"/>
                <a:cs typeface="Consolas" panose="020B0609020204030204" pitchFamily="49" charset="0"/>
              </a:rPr>
              <a:t>firstThreeList = [x; y; z]</a:t>
            </a:r>
            <a:endParaRPr lang="en-US" sz="2000" b="1" smtClean="0">
              <a:solidFill>
                <a:srgbClr val="00B050"/>
              </a:solidFill>
              <a:latin typeface="Consolas" panose="020B0609020204030204" pitchFamily="49" charset="0"/>
              <a:cs typeface="Consolas" panose="020B0609020204030204" pitchFamily="49" charset="0"/>
            </a:endParaRPr>
          </a:p>
          <a:p>
            <a:pPr marL="0" indent="0">
              <a:buNone/>
            </a:pPr>
            <a:endParaRPr lang="en-US" sz="2000">
              <a:latin typeface="Consolas" panose="020B0609020204030204" pitchFamily="49" charset="0"/>
              <a:cs typeface="Consolas" panose="020B0609020204030204" pitchFamily="49" charset="0"/>
            </a:endParaRPr>
          </a:p>
          <a:p>
            <a:pPr marL="0" indent="0">
              <a:buNone/>
            </a:pPr>
            <a:r>
              <a:rPr lang="en-US" sz="2000" smtClean="0">
                <a:solidFill>
                  <a:srgbClr val="00B050"/>
                </a:solidFill>
                <a:latin typeface="Consolas" panose="020B0609020204030204" pitchFamily="49" charset="0"/>
                <a:cs typeface="Consolas" panose="020B0609020204030204" pitchFamily="49" charset="0"/>
              </a:rPr>
              <a:t>// After</a:t>
            </a:r>
          </a:p>
          <a:p>
            <a:pPr marL="0" indent="0">
              <a:buNone/>
            </a:pPr>
            <a:r>
              <a:rPr lang="en-US" sz="2000" b="1">
                <a:solidFill>
                  <a:srgbClr val="0070C0"/>
                </a:solidFill>
                <a:latin typeface="Consolas" panose="020B0609020204030204" pitchFamily="49" charset="0"/>
                <a:cs typeface="Consolas" panose="020B0609020204030204" pitchFamily="49" charset="0"/>
              </a:rPr>
              <a:t>let</a:t>
            </a:r>
            <a:r>
              <a:rPr lang="en-US" sz="2000">
                <a:solidFill>
                  <a:srgbClr val="0070C0"/>
                </a:solidFill>
                <a:latin typeface="Consolas" panose="020B0609020204030204" pitchFamily="49" charset="0"/>
                <a:cs typeface="Consolas" panose="020B0609020204030204" pitchFamily="49" charset="0"/>
              </a:rPr>
              <a:t> </a:t>
            </a:r>
            <a:r>
              <a:rPr lang="en-US" sz="2000">
                <a:latin typeface="Consolas" panose="020B0609020204030204" pitchFamily="49" charset="0"/>
                <a:cs typeface="Consolas" panose="020B0609020204030204" pitchFamily="49" charset="0"/>
              </a:rPr>
              <a:t>myList = [0; 1; 2; 3; 4]</a:t>
            </a:r>
          </a:p>
          <a:p>
            <a:pPr marL="0" indent="0">
              <a:buNone/>
            </a:pPr>
            <a:r>
              <a:rPr lang="en-US" sz="2000" b="1">
                <a:solidFill>
                  <a:srgbClr val="0070C0"/>
                </a:solidFill>
                <a:latin typeface="Consolas" panose="020B0609020204030204" pitchFamily="49" charset="0"/>
                <a:cs typeface="Consolas" panose="020B0609020204030204" pitchFamily="49" charset="0"/>
              </a:rPr>
              <a:t>let</a:t>
            </a:r>
            <a:r>
              <a:rPr lang="en-US" sz="2000">
                <a:solidFill>
                  <a:srgbClr val="0070C0"/>
                </a:solidFill>
                <a:latin typeface="Consolas" panose="020B0609020204030204" pitchFamily="49" charset="0"/>
                <a:cs typeface="Consolas" panose="020B0609020204030204" pitchFamily="49" charset="0"/>
              </a:rPr>
              <a:t> </a:t>
            </a:r>
            <a:r>
              <a:rPr lang="en-US" sz="2000">
                <a:latin typeface="Consolas" panose="020B0609020204030204" pitchFamily="49" charset="0"/>
                <a:cs typeface="Consolas" panose="020B0609020204030204" pitchFamily="49" charset="0"/>
              </a:rPr>
              <a:t>firstThreeList = </a:t>
            </a:r>
            <a:r>
              <a:rPr lang="en-US" sz="2000" smtClean="0">
                <a:latin typeface="Consolas" panose="020B0609020204030204" pitchFamily="49" charset="0"/>
                <a:cs typeface="Consolas" panose="020B0609020204030204" pitchFamily="49" charset="0"/>
              </a:rPr>
              <a:t>myList.[0..2] </a:t>
            </a:r>
            <a:r>
              <a:rPr lang="en-US" sz="2000" smtClean="0">
                <a:solidFill>
                  <a:srgbClr val="00B050"/>
                </a:solidFill>
                <a:latin typeface="Consolas" panose="020B0609020204030204" pitchFamily="49" charset="0"/>
                <a:cs typeface="Consolas" panose="020B0609020204030204" pitchFamily="49" charset="0"/>
              </a:rPr>
              <a:t>// </a:t>
            </a:r>
            <a:r>
              <a:rPr lang="en-US" sz="2000" smtClean="0">
                <a:solidFill>
                  <a:srgbClr val="00B050"/>
                </a:solidFill>
                <a:latin typeface="Consolas" panose="020B0609020204030204" pitchFamily="49" charset="0"/>
                <a:cs typeface="Consolas" panose="020B0609020204030204" pitchFamily="49" charset="0"/>
                <a:sym typeface="Wingdings" panose="05000000000000000000" pitchFamily="2" charset="2"/>
              </a:rPr>
              <a:t></a:t>
            </a:r>
            <a:endParaRPr lang="en-US" sz="2000" b="1">
              <a:solidFill>
                <a:srgbClr val="00B050"/>
              </a:solidFill>
              <a:latin typeface="Consolas" panose="020B0609020204030204" pitchFamily="49" charset="0"/>
              <a:cs typeface="Consolas" panose="020B0609020204030204" pitchFamily="49" charset="0"/>
            </a:endParaRPr>
          </a:p>
          <a:p>
            <a:pPr marL="0" indent="0">
              <a:buNone/>
            </a:pPr>
            <a:endParaRPr lang="en-US" sz="2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34193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34250" y="496542"/>
            <a:ext cx="1543050" cy="1716148"/>
            <a:chOff x="549275" y="571501"/>
            <a:chExt cx="1543050" cy="1716148"/>
          </a:xfrm>
        </p:grpSpPr>
        <p:pic>
          <p:nvPicPr>
            <p:cNvPr id="6146" name="Picture 2" descr="http://fsharp.github.io/FAKE/pic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 y="571501"/>
              <a:ext cx="1316038" cy="13160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9275" y="1887539"/>
              <a:ext cx="1543050" cy="400110"/>
            </a:xfrm>
            <a:prstGeom prst="rect">
              <a:avLst/>
            </a:prstGeom>
            <a:noFill/>
          </p:spPr>
          <p:txBody>
            <a:bodyPr wrap="square" rtlCol="0">
              <a:spAutoFit/>
            </a:bodyPr>
            <a:lstStyle/>
            <a:p>
              <a:pPr algn="ctr"/>
              <a:r>
                <a:rPr lang="en-US" sz="2000" smtClean="0">
                  <a:latin typeface="+mj-lt"/>
                </a:rPr>
                <a:t>FAKE</a:t>
              </a:r>
              <a:endParaRPr lang="en-US">
                <a:latin typeface="+mj-lt"/>
              </a:endParaRPr>
            </a:p>
          </p:txBody>
        </p:sp>
      </p:grpSp>
      <p:grpSp>
        <p:nvGrpSpPr>
          <p:cNvPr id="6" name="Group 5"/>
          <p:cNvGrpSpPr/>
          <p:nvPr/>
        </p:nvGrpSpPr>
        <p:grpSpPr>
          <a:xfrm>
            <a:off x="9431933" y="374696"/>
            <a:ext cx="2537222" cy="2673410"/>
            <a:chOff x="3159720" y="-185706"/>
            <a:chExt cx="2537222" cy="2673410"/>
          </a:xfrm>
        </p:grpSpPr>
        <p:pic>
          <p:nvPicPr>
            <p:cNvPr id="6148" name="Picture 4" descr="https://fsharp.github.io/FSharp.Compiler.Service/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681" y="-185706"/>
              <a:ext cx="2273300" cy="2273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59720" y="2087594"/>
              <a:ext cx="2537222" cy="400110"/>
            </a:xfrm>
            <a:prstGeom prst="rect">
              <a:avLst/>
            </a:prstGeom>
            <a:noFill/>
          </p:spPr>
          <p:txBody>
            <a:bodyPr wrap="square" rtlCol="0">
              <a:spAutoFit/>
            </a:bodyPr>
            <a:lstStyle/>
            <a:p>
              <a:pPr algn="ctr"/>
              <a:r>
                <a:rPr lang="en-US" sz="2000" smtClean="0">
                  <a:latin typeface="+mj-lt"/>
                </a:rPr>
                <a:t>F# Compiler Service</a:t>
              </a:r>
              <a:endParaRPr lang="en-US">
                <a:latin typeface="+mj-lt"/>
              </a:endParaRPr>
            </a:p>
          </p:txBody>
        </p:sp>
      </p:grpSp>
      <p:grpSp>
        <p:nvGrpSpPr>
          <p:cNvPr id="7" name="Group 6"/>
          <p:cNvGrpSpPr/>
          <p:nvPr/>
        </p:nvGrpSpPr>
        <p:grpSpPr>
          <a:xfrm>
            <a:off x="10787" y="4724351"/>
            <a:ext cx="2537222" cy="1857435"/>
            <a:chOff x="292100" y="4536281"/>
            <a:chExt cx="2537222" cy="1857435"/>
          </a:xfrm>
        </p:grpSpPr>
        <p:pic>
          <p:nvPicPr>
            <p:cNvPr id="6150" name="Picture 6" descr="http://fsharp.github.io/FSharp.Data/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231" y="4536281"/>
              <a:ext cx="1457325" cy="14573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2100" y="5993606"/>
              <a:ext cx="2537222" cy="400110"/>
            </a:xfrm>
            <a:prstGeom prst="rect">
              <a:avLst/>
            </a:prstGeom>
            <a:noFill/>
          </p:spPr>
          <p:txBody>
            <a:bodyPr wrap="square" rtlCol="0">
              <a:spAutoFit/>
            </a:bodyPr>
            <a:lstStyle/>
            <a:p>
              <a:pPr algn="ctr"/>
              <a:r>
                <a:rPr lang="en-US" sz="2000" smtClean="0">
                  <a:latin typeface="+mj-lt"/>
                </a:rPr>
                <a:t>F# Data</a:t>
              </a:r>
              <a:endParaRPr lang="en-US">
                <a:latin typeface="+mj-lt"/>
              </a:endParaRPr>
            </a:p>
          </p:txBody>
        </p:sp>
      </p:grpSp>
      <p:grpSp>
        <p:nvGrpSpPr>
          <p:cNvPr id="9" name="Group 8"/>
          <p:cNvGrpSpPr/>
          <p:nvPr/>
        </p:nvGrpSpPr>
        <p:grpSpPr>
          <a:xfrm>
            <a:off x="9758529" y="3116216"/>
            <a:ext cx="2537222" cy="1968591"/>
            <a:chOff x="8808060" y="3929063"/>
            <a:chExt cx="2537222" cy="1968591"/>
          </a:xfrm>
        </p:grpSpPr>
        <p:pic>
          <p:nvPicPr>
            <p:cNvPr id="6152" name="Picture 8" descr="http://fslab.org/FSharp.Charting/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431" y="3929063"/>
              <a:ext cx="1568481" cy="15684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808060" y="5497544"/>
              <a:ext cx="2537222" cy="400110"/>
            </a:xfrm>
            <a:prstGeom prst="rect">
              <a:avLst/>
            </a:prstGeom>
            <a:noFill/>
          </p:spPr>
          <p:txBody>
            <a:bodyPr wrap="square" rtlCol="0">
              <a:spAutoFit/>
            </a:bodyPr>
            <a:lstStyle/>
            <a:p>
              <a:pPr algn="ctr"/>
              <a:r>
                <a:rPr lang="en-US" sz="2000" smtClean="0">
                  <a:latin typeface="+mj-lt"/>
                </a:rPr>
                <a:t>F# Charting</a:t>
              </a:r>
              <a:endParaRPr lang="en-US">
                <a:latin typeface="+mj-lt"/>
              </a:endParaRPr>
            </a:p>
          </p:txBody>
        </p:sp>
      </p:grpSp>
      <p:grpSp>
        <p:nvGrpSpPr>
          <p:cNvPr id="12" name="Group 11"/>
          <p:cNvGrpSpPr/>
          <p:nvPr/>
        </p:nvGrpSpPr>
        <p:grpSpPr>
          <a:xfrm>
            <a:off x="55026" y="2700128"/>
            <a:ext cx="2537222" cy="1600439"/>
            <a:chOff x="3313693" y="4513248"/>
            <a:chExt cx="2537222" cy="1600439"/>
          </a:xfrm>
        </p:grpSpPr>
        <p:sp>
          <p:nvSpPr>
            <p:cNvPr id="10" name="TextBox 9"/>
            <p:cNvSpPr txBox="1"/>
            <p:nvPr/>
          </p:nvSpPr>
          <p:spPr>
            <a:xfrm>
              <a:off x="3757612" y="4513248"/>
              <a:ext cx="1707357" cy="1200329"/>
            </a:xfrm>
            <a:prstGeom prst="rect">
              <a:avLst/>
            </a:prstGeom>
            <a:noFill/>
            <a:ln>
              <a:solidFill>
                <a:schemeClr val="bg1">
                  <a:lumMod val="50000"/>
                </a:schemeClr>
              </a:solidFill>
            </a:ln>
          </p:spPr>
          <p:txBody>
            <a:bodyPr wrap="square" rtlCol="0">
              <a:spAutoFit/>
            </a:bodyPr>
            <a:lstStyle/>
            <a:p>
              <a:r>
                <a:rPr lang="en-US" sz="3600" smtClean="0">
                  <a:solidFill>
                    <a:schemeClr val="accent5"/>
                  </a:solidFill>
                  <a:latin typeface="Consolas" panose="020B0609020204030204" pitchFamily="49" charset="0"/>
                  <a:cs typeface="Consolas" panose="020B0609020204030204" pitchFamily="49" charset="0"/>
                </a:rPr>
                <a:t>Check</a:t>
              </a:r>
              <a:r>
                <a:rPr lang="en-US" sz="3600" smtClean="0">
                  <a:solidFill>
                    <a:schemeClr val="tx1">
                      <a:lumMod val="50000"/>
                      <a:lumOff val="50000"/>
                    </a:schemeClr>
                  </a:solidFill>
                  <a:latin typeface="Consolas" panose="020B0609020204030204" pitchFamily="49" charset="0"/>
                  <a:cs typeface="Consolas" panose="020B0609020204030204" pitchFamily="49" charset="0"/>
                </a:rPr>
                <a:t>.</a:t>
              </a:r>
            </a:p>
            <a:p>
              <a:r>
                <a:rPr lang="en-US" sz="3600" smtClean="0">
                  <a:solidFill>
                    <a:schemeClr val="accent5"/>
                  </a:solidFill>
                  <a:latin typeface="Consolas" panose="020B0609020204030204" pitchFamily="49" charset="0"/>
                  <a:cs typeface="Consolas" panose="020B0609020204030204" pitchFamily="49" charset="0"/>
                </a:rPr>
                <a:t>Quick</a:t>
              </a:r>
              <a:endParaRPr lang="en-US" sz="3600">
                <a:solidFill>
                  <a:schemeClr val="accent5"/>
                </a:solidFill>
                <a:latin typeface="Consolas" panose="020B0609020204030204" pitchFamily="49" charset="0"/>
                <a:cs typeface="Consolas" panose="020B0609020204030204" pitchFamily="49" charset="0"/>
              </a:endParaRPr>
            </a:p>
          </p:txBody>
        </p:sp>
        <p:sp>
          <p:nvSpPr>
            <p:cNvPr id="17" name="TextBox 16"/>
            <p:cNvSpPr txBox="1"/>
            <p:nvPr/>
          </p:nvSpPr>
          <p:spPr>
            <a:xfrm>
              <a:off x="3313693" y="5713577"/>
              <a:ext cx="2537222" cy="400110"/>
            </a:xfrm>
            <a:prstGeom prst="rect">
              <a:avLst/>
            </a:prstGeom>
            <a:noFill/>
          </p:spPr>
          <p:txBody>
            <a:bodyPr wrap="square" rtlCol="0">
              <a:spAutoFit/>
            </a:bodyPr>
            <a:lstStyle/>
            <a:p>
              <a:pPr algn="ctr"/>
              <a:r>
                <a:rPr lang="en-US" sz="2000" smtClean="0">
                  <a:latin typeface="+mj-lt"/>
                </a:rPr>
                <a:t>FsCheck</a:t>
              </a:r>
              <a:endParaRPr lang="en-US">
                <a:latin typeface="+mj-lt"/>
              </a:endParaRPr>
            </a:p>
          </p:txBody>
        </p:sp>
      </p:grpSp>
      <p:grpSp>
        <p:nvGrpSpPr>
          <p:cNvPr id="13" name="Group 12"/>
          <p:cNvGrpSpPr/>
          <p:nvPr/>
        </p:nvGrpSpPr>
        <p:grpSpPr>
          <a:xfrm>
            <a:off x="5632385" y="2800606"/>
            <a:ext cx="2537222" cy="2284201"/>
            <a:chOff x="2845832" y="-294099"/>
            <a:chExt cx="2537222" cy="2284201"/>
          </a:xfrm>
        </p:grpSpPr>
        <p:pic>
          <p:nvPicPr>
            <p:cNvPr id="6154" name="Picture 10"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794" y="-294099"/>
              <a:ext cx="2131299" cy="21312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845832" y="1589992"/>
              <a:ext cx="2537222" cy="400110"/>
            </a:xfrm>
            <a:prstGeom prst="rect">
              <a:avLst/>
            </a:prstGeom>
            <a:noFill/>
          </p:spPr>
          <p:txBody>
            <a:bodyPr wrap="square" rtlCol="0">
              <a:spAutoFit/>
            </a:bodyPr>
            <a:lstStyle/>
            <a:p>
              <a:pPr algn="ctr"/>
              <a:r>
                <a:rPr lang="en-US" sz="2000" smtClean="0">
                  <a:latin typeface="+mj-lt"/>
                </a:rPr>
                <a:t>WebSharper</a:t>
              </a:r>
              <a:endParaRPr lang="en-US">
                <a:latin typeface="+mj-lt"/>
              </a:endParaRPr>
            </a:p>
          </p:txBody>
        </p:sp>
      </p:grpSp>
      <p:grpSp>
        <p:nvGrpSpPr>
          <p:cNvPr id="15" name="Group 14"/>
          <p:cNvGrpSpPr/>
          <p:nvPr/>
        </p:nvGrpSpPr>
        <p:grpSpPr>
          <a:xfrm>
            <a:off x="3822152" y="3543551"/>
            <a:ext cx="2537222" cy="2558167"/>
            <a:chOff x="4179278" y="423069"/>
            <a:chExt cx="2537222" cy="2558167"/>
          </a:xfrm>
        </p:grpSpPr>
        <p:pic>
          <p:nvPicPr>
            <p:cNvPr id="6156" name="Picture 12" descr="Suave.IO"/>
            <p:cNvPicPr>
              <a:picLocks noChangeAspect="1" noChangeArrowheads="1"/>
            </p:cNvPicPr>
            <p:nvPr/>
          </p:nvPicPr>
          <p:blipFill rotWithShape="1">
            <a:blip r:embed="rId7">
              <a:extLst>
                <a:ext uri="{28A0092B-C50C-407E-A947-70E740481C1C}">
                  <a14:useLocalDpi xmlns:a14="http://schemas.microsoft.com/office/drawing/2010/main" val="0"/>
                </a:ext>
              </a:extLst>
            </a:blip>
            <a:srcRect l="3964" t="13649" r="70006" b="39705"/>
            <a:stretch/>
          </p:blipFill>
          <p:spPr bwMode="auto">
            <a:xfrm>
              <a:off x="4586287" y="423069"/>
              <a:ext cx="1593057" cy="20655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179278" y="2581126"/>
              <a:ext cx="2537222" cy="400110"/>
            </a:xfrm>
            <a:prstGeom prst="rect">
              <a:avLst/>
            </a:prstGeom>
            <a:noFill/>
          </p:spPr>
          <p:txBody>
            <a:bodyPr wrap="square" rtlCol="0">
              <a:spAutoFit/>
            </a:bodyPr>
            <a:lstStyle/>
            <a:p>
              <a:pPr algn="ctr"/>
              <a:r>
                <a:rPr lang="en-US" sz="2000" smtClean="0">
                  <a:latin typeface="+mj-lt"/>
                </a:rPr>
                <a:t>Suave</a:t>
              </a:r>
              <a:endParaRPr lang="en-US">
                <a:latin typeface="+mj-lt"/>
              </a:endParaRPr>
            </a:p>
          </p:txBody>
        </p:sp>
      </p:grpSp>
      <p:grpSp>
        <p:nvGrpSpPr>
          <p:cNvPr id="16" name="Group 15"/>
          <p:cNvGrpSpPr/>
          <p:nvPr/>
        </p:nvGrpSpPr>
        <p:grpSpPr>
          <a:xfrm>
            <a:off x="4067789" y="499585"/>
            <a:ext cx="2729665" cy="2277433"/>
            <a:chOff x="5535904" y="-264318"/>
            <a:chExt cx="2729665" cy="2277433"/>
          </a:xfrm>
        </p:grpSpPr>
        <p:pic>
          <p:nvPicPr>
            <p:cNvPr id="6158" name="Picture 14" descr="F# Proj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629" y="-264318"/>
              <a:ext cx="1844993" cy="184499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535904" y="1613005"/>
              <a:ext cx="2729665" cy="400110"/>
            </a:xfrm>
            <a:prstGeom prst="rect">
              <a:avLst/>
            </a:prstGeom>
            <a:noFill/>
          </p:spPr>
          <p:txBody>
            <a:bodyPr wrap="square" rtlCol="0">
              <a:spAutoFit/>
            </a:bodyPr>
            <a:lstStyle/>
            <a:p>
              <a:pPr algn="ctr"/>
              <a:r>
                <a:rPr lang="en-US" sz="2000" smtClean="0">
                  <a:latin typeface="+mj-lt"/>
                </a:rPr>
                <a:t>Visual F# Power Tools</a:t>
              </a:r>
              <a:endParaRPr lang="en-US">
                <a:latin typeface="+mj-lt"/>
              </a:endParaRPr>
            </a:p>
          </p:txBody>
        </p:sp>
      </p:grpSp>
      <p:grpSp>
        <p:nvGrpSpPr>
          <p:cNvPr id="18" name="Group 17"/>
          <p:cNvGrpSpPr/>
          <p:nvPr/>
        </p:nvGrpSpPr>
        <p:grpSpPr>
          <a:xfrm>
            <a:off x="6892639" y="499585"/>
            <a:ext cx="2698846" cy="2233364"/>
            <a:chOff x="6642052" y="533550"/>
            <a:chExt cx="2698846" cy="2233364"/>
          </a:xfrm>
        </p:grpSpPr>
        <p:pic>
          <p:nvPicPr>
            <p:cNvPr id="6160" name="Picture 16" descr="F# Proje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4848" y="533550"/>
              <a:ext cx="1833253" cy="183325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642052" y="2366804"/>
              <a:ext cx="2698846" cy="400110"/>
            </a:xfrm>
            <a:prstGeom prst="rect">
              <a:avLst/>
            </a:prstGeom>
            <a:noFill/>
          </p:spPr>
          <p:txBody>
            <a:bodyPr wrap="square" rtlCol="0">
              <a:spAutoFit/>
            </a:bodyPr>
            <a:lstStyle/>
            <a:p>
              <a:pPr algn="ctr"/>
              <a:r>
                <a:rPr lang="en-US" sz="2000" smtClean="0">
                  <a:latin typeface="+mj-lt"/>
                </a:rPr>
                <a:t>ProjectScaffold</a:t>
              </a:r>
              <a:endParaRPr lang="en-US">
                <a:latin typeface="+mj-lt"/>
              </a:endParaRPr>
            </a:p>
          </p:txBody>
        </p:sp>
      </p:grpSp>
      <p:grpSp>
        <p:nvGrpSpPr>
          <p:cNvPr id="19" name="Group 18"/>
          <p:cNvGrpSpPr/>
          <p:nvPr/>
        </p:nvGrpSpPr>
        <p:grpSpPr>
          <a:xfrm>
            <a:off x="2574667" y="4882517"/>
            <a:ext cx="1219200" cy="1665614"/>
            <a:chOff x="2921628" y="4536281"/>
            <a:chExt cx="1219200" cy="1665614"/>
          </a:xfrm>
        </p:grpSpPr>
        <p:pic>
          <p:nvPicPr>
            <p:cNvPr id="6162" name="Picture 18" descr="F# Projec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1628" y="4536281"/>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060929" y="5801785"/>
              <a:ext cx="940598" cy="400110"/>
            </a:xfrm>
            <a:prstGeom prst="rect">
              <a:avLst/>
            </a:prstGeom>
            <a:noFill/>
          </p:spPr>
          <p:txBody>
            <a:bodyPr wrap="square" rtlCol="0">
              <a:spAutoFit/>
            </a:bodyPr>
            <a:lstStyle/>
            <a:p>
              <a:pPr algn="ctr"/>
              <a:r>
                <a:rPr lang="en-US" sz="2000" smtClean="0">
                  <a:latin typeface="+mj-lt"/>
                </a:rPr>
                <a:t>Paket</a:t>
              </a:r>
              <a:endParaRPr lang="en-US">
                <a:latin typeface="+mj-lt"/>
              </a:endParaRPr>
            </a:p>
          </p:txBody>
        </p:sp>
      </p:grpSp>
      <p:grpSp>
        <p:nvGrpSpPr>
          <p:cNvPr id="21" name="Group 20"/>
          <p:cNvGrpSpPr/>
          <p:nvPr/>
        </p:nvGrpSpPr>
        <p:grpSpPr>
          <a:xfrm>
            <a:off x="2412742" y="541192"/>
            <a:ext cx="1543050" cy="1900179"/>
            <a:chOff x="2224286" y="280837"/>
            <a:chExt cx="1543050" cy="1900179"/>
          </a:xfrm>
        </p:grpSpPr>
        <p:pic>
          <p:nvPicPr>
            <p:cNvPr id="6164" name="Picture 20" descr="Xamari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1555" y="280837"/>
              <a:ext cx="1433029" cy="143303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224286" y="1780906"/>
              <a:ext cx="1543050" cy="400110"/>
            </a:xfrm>
            <a:prstGeom prst="rect">
              <a:avLst/>
            </a:prstGeom>
            <a:noFill/>
          </p:spPr>
          <p:txBody>
            <a:bodyPr wrap="square" rtlCol="0">
              <a:spAutoFit/>
            </a:bodyPr>
            <a:lstStyle/>
            <a:p>
              <a:pPr algn="ctr"/>
              <a:r>
                <a:rPr lang="en-US" sz="2000" smtClean="0">
                  <a:latin typeface="+mj-lt"/>
                </a:rPr>
                <a:t>Xamarin</a:t>
              </a:r>
              <a:endParaRPr lang="en-US">
                <a:latin typeface="+mj-lt"/>
              </a:endParaRPr>
            </a:p>
          </p:txBody>
        </p:sp>
      </p:grpSp>
      <p:grpSp>
        <p:nvGrpSpPr>
          <p:cNvPr id="22" name="Group 21"/>
          <p:cNvGrpSpPr/>
          <p:nvPr/>
        </p:nvGrpSpPr>
        <p:grpSpPr>
          <a:xfrm>
            <a:off x="7724066" y="3080497"/>
            <a:ext cx="2537222" cy="2006933"/>
            <a:chOff x="7444172" y="4112963"/>
            <a:chExt cx="2537222" cy="2006933"/>
          </a:xfrm>
        </p:grpSpPr>
        <p:pic>
          <p:nvPicPr>
            <p:cNvPr id="6166" name="Picture 22" descr="http://bluemountaincapital.github.io/Deedle/images/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3209" y="4112963"/>
              <a:ext cx="1579147" cy="157914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444172" y="5719786"/>
              <a:ext cx="2537222" cy="400110"/>
            </a:xfrm>
            <a:prstGeom prst="rect">
              <a:avLst/>
            </a:prstGeom>
            <a:noFill/>
          </p:spPr>
          <p:txBody>
            <a:bodyPr wrap="square" rtlCol="0">
              <a:spAutoFit/>
            </a:bodyPr>
            <a:lstStyle/>
            <a:p>
              <a:pPr algn="ctr"/>
              <a:r>
                <a:rPr lang="en-US" sz="2000" smtClean="0">
                  <a:latin typeface="+mj-lt"/>
                </a:rPr>
                <a:t>Deedle</a:t>
              </a:r>
              <a:endParaRPr lang="en-US">
                <a:latin typeface="+mj-lt"/>
              </a:endParaRPr>
            </a:p>
          </p:txBody>
        </p:sp>
      </p:grpSp>
      <p:grpSp>
        <p:nvGrpSpPr>
          <p:cNvPr id="24" name="Group 23"/>
          <p:cNvGrpSpPr/>
          <p:nvPr/>
        </p:nvGrpSpPr>
        <p:grpSpPr>
          <a:xfrm>
            <a:off x="2485276" y="2487674"/>
            <a:ext cx="1606125" cy="1927313"/>
            <a:chOff x="2485276" y="2487674"/>
            <a:chExt cx="1606125" cy="1927313"/>
          </a:xfrm>
        </p:grpSpPr>
        <p:pic>
          <p:nvPicPr>
            <p:cNvPr id="6168" name="Picture 24" descr="http://ionide.io/img/ionid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85276" y="2487674"/>
              <a:ext cx="1606125" cy="160612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735840" y="4014877"/>
              <a:ext cx="1069454" cy="400110"/>
            </a:xfrm>
            <a:prstGeom prst="rect">
              <a:avLst/>
            </a:prstGeom>
            <a:noFill/>
          </p:spPr>
          <p:txBody>
            <a:bodyPr wrap="square" rtlCol="0">
              <a:spAutoFit/>
            </a:bodyPr>
            <a:lstStyle/>
            <a:p>
              <a:pPr algn="ctr"/>
              <a:r>
                <a:rPr lang="en-US" sz="2000" smtClean="0">
                  <a:latin typeface="+mj-lt"/>
                </a:rPr>
                <a:t>Ionide</a:t>
              </a:r>
              <a:endParaRPr lang="en-US">
                <a:latin typeface="+mj-lt"/>
              </a:endParaRPr>
            </a:p>
          </p:txBody>
        </p:sp>
      </p:grpSp>
      <p:grpSp>
        <p:nvGrpSpPr>
          <p:cNvPr id="25" name="Group 24"/>
          <p:cNvGrpSpPr/>
          <p:nvPr/>
        </p:nvGrpSpPr>
        <p:grpSpPr>
          <a:xfrm>
            <a:off x="6835098" y="5035604"/>
            <a:ext cx="2537222" cy="1712582"/>
            <a:chOff x="6835098" y="5035604"/>
            <a:chExt cx="2537222" cy="1712582"/>
          </a:xfrm>
        </p:grpSpPr>
        <p:pic>
          <p:nvPicPr>
            <p:cNvPr id="6170" name="Picture 26" descr="http://www.m-brace.net/assets/images/mbrace-banner-50-height.png"/>
            <p:cNvPicPr>
              <a:picLocks noChangeAspect="1" noChangeArrowheads="1"/>
            </p:cNvPicPr>
            <p:nvPr/>
          </p:nvPicPr>
          <p:blipFill rotWithShape="1">
            <a:blip r:embed="rId14">
              <a:extLst>
                <a:ext uri="{28A0092B-C50C-407E-A947-70E740481C1C}">
                  <a14:useLocalDpi xmlns:a14="http://schemas.microsoft.com/office/drawing/2010/main" val="0"/>
                </a:ext>
              </a:extLst>
            </a:blip>
            <a:srcRect r="68370"/>
            <a:stretch/>
          </p:blipFill>
          <p:spPr bwMode="auto">
            <a:xfrm>
              <a:off x="7467509" y="5035604"/>
              <a:ext cx="1272400" cy="134091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835098" y="6348076"/>
              <a:ext cx="2537222" cy="400110"/>
            </a:xfrm>
            <a:prstGeom prst="rect">
              <a:avLst/>
            </a:prstGeom>
            <a:noFill/>
          </p:spPr>
          <p:txBody>
            <a:bodyPr wrap="square" rtlCol="0">
              <a:spAutoFit/>
            </a:bodyPr>
            <a:lstStyle/>
            <a:p>
              <a:pPr algn="ctr"/>
              <a:r>
                <a:rPr lang="en-US" sz="2000" smtClean="0">
                  <a:latin typeface="+mj-lt"/>
                </a:rPr>
                <a:t>MBrace</a:t>
              </a:r>
              <a:endParaRPr lang="en-US">
                <a:latin typeface="+mj-lt"/>
              </a:endParaRPr>
            </a:p>
          </p:txBody>
        </p:sp>
      </p:grpSp>
      <p:grpSp>
        <p:nvGrpSpPr>
          <p:cNvPr id="27" name="Group 26"/>
          <p:cNvGrpSpPr/>
          <p:nvPr/>
        </p:nvGrpSpPr>
        <p:grpSpPr>
          <a:xfrm>
            <a:off x="8866155" y="5177264"/>
            <a:ext cx="3238500" cy="1193356"/>
            <a:chOff x="8866155" y="5177264"/>
            <a:chExt cx="3238500" cy="1193356"/>
          </a:xfrm>
        </p:grpSpPr>
        <p:pic>
          <p:nvPicPr>
            <p:cNvPr id="6172" name="Picture 28" descr="https://developer.nvidia.com/sites/default/files/akamai/cuda/images/product_logos/quantalea-logo340.jpg"/>
            <p:cNvPicPr>
              <a:picLocks noChangeAspect="1" noChangeArrowheads="1"/>
            </p:cNvPicPr>
            <p:nvPr/>
          </p:nvPicPr>
          <p:blipFill rotWithShape="1">
            <a:blip r:embed="rId15">
              <a:extLst>
                <a:ext uri="{28A0092B-C50C-407E-A947-70E740481C1C}">
                  <a14:useLocalDpi xmlns:a14="http://schemas.microsoft.com/office/drawing/2010/main" val="0"/>
                </a:ext>
              </a:extLst>
            </a:blip>
            <a:srcRect t="15165" b="39757"/>
            <a:stretch/>
          </p:blipFill>
          <p:spPr bwMode="auto">
            <a:xfrm>
              <a:off x="8866155" y="5177264"/>
              <a:ext cx="3238500" cy="81578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158688" y="5970510"/>
              <a:ext cx="2537222" cy="400110"/>
            </a:xfrm>
            <a:prstGeom prst="rect">
              <a:avLst/>
            </a:prstGeom>
            <a:noFill/>
          </p:spPr>
          <p:txBody>
            <a:bodyPr wrap="square" rtlCol="0">
              <a:spAutoFit/>
            </a:bodyPr>
            <a:lstStyle/>
            <a:p>
              <a:pPr algn="ctr"/>
              <a:r>
                <a:rPr lang="en-US" sz="2000" smtClean="0">
                  <a:latin typeface="+mj-lt"/>
                </a:rPr>
                <a:t>Alea GPU</a:t>
              </a:r>
              <a:endParaRPr lang="en-US">
                <a:latin typeface="+mj-lt"/>
              </a:endParaRPr>
            </a:p>
          </p:txBody>
        </p:sp>
      </p:grpSp>
    </p:spTree>
    <p:extLst>
      <p:ext uri="{BB962C8B-B14F-4D97-AF65-F5344CB8AC3E}">
        <p14:creationId xmlns:p14="http://schemas.microsoft.com/office/powerpoint/2010/main" val="4069342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838200" y="2766218"/>
            <a:ext cx="10515600" cy="1325563"/>
          </a:xfrm>
        </p:spPr>
        <p:txBody>
          <a:bodyPr>
            <a:normAutofit/>
          </a:bodyPr>
          <a:lstStyle/>
          <a:p>
            <a:pPr algn="ctr"/>
            <a:r>
              <a:rPr lang="en-US" sz="8000" smtClean="0">
                <a:solidFill>
                  <a:schemeClr val="bg1"/>
                </a:solidFill>
              </a:rPr>
              <a:t>Future</a:t>
            </a:r>
            <a:endParaRPr lang="en-US" sz="7200">
              <a:solidFill>
                <a:schemeClr val="bg1"/>
              </a:solidFill>
            </a:endParaRPr>
          </a:p>
        </p:txBody>
      </p:sp>
    </p:spTree>
    <p:extLst>
      <p:ext uri="{BB962C8B-B14F-4D97-AF65-F5344CB8AC3E}">
        <p14:creationId xmlns:p14="http://schemas.microsoft.com/office/powerpoint/2010/main" val="1329950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heatlantic.com/static/infocus/montana051112/m01_RTR31TVV.jpg"/>
          <p:cNvPicPr>
            <a:picLocks noChangeAspect="1" noChangeArrowheads="1"/>
          </p:cNvPicPr>
          <p:nvPr/>
        </p:nvPicPr>
        <p:blipFill rotWithShape="1">
          <a:blip r:embed="rId2">
            <a:extLst>
              <a:ext uri="{28A0092B-C50C-407E-A947-70E740481C1C}">
                <a14:useLocalDpi xmlns:a14="http://schemas.microsoft.com/office/drawing/2010/main" val="0"/>
              </a:ext>
            </a:extLst>
          </a:blip>
          <a:srcRect l="-60" t="12301" r="60" b="3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838200" y="2766218"/>
            <a:ext cx="10515600" cy="1325563"/>
          </a:xfrm>
        </p:spPr>
        <p:txBody>
          <a:bodyPr>
            <a:normAutofit fontScale="90000"/>
          </a:bodyPr>
          <a:lstStyle/>
          <a:p>
            <a:pPr algn="ctr"/>
            <a:r>
              <a:rPr lang="en-US" sz="8000" smtClean="0">
                <a:solidFill>
                  <a:schemeClr val="bg1"/>
                </a:solidFill>
              </a:rPr>
              <a:t>“Stay on the .NET horse”</a:t>
            </a:r>
            <a:endParaRPr lang="en-US" sz="7200">
              <a:solidFill>
                <a:schemeClr val="bg1"/>
              </a:solidFill>
            </a:endParaRPr>
          </a:p>
        </p:txBody>
      </p:sp>
    </p:spTree>
    <p:extLst>
      <p:ext uri="{BB962C8B-B14F-4D97-AF65-F5344CB8AC3E}">
        <p14:creationId xmlns:p14="http://schemas.microsoft.com/office/powerpoint/2010/main" val="30528196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heatlantic.com/static/infocus/montana051112/m01_RTR31TVV.jpg"/>
          <p:cNvPicPr>
            <a:picLocks noChangeAspect="1" noChangeArrowheads="1"/>
          </p:cNvPicPr>
          <p:nvPr/>
        </p:nvPicPr>
        <p:blipFill rotWithShape="1">
          <a:blip r:embed="rId2">
            <a:extLst>
              <a:ext uri="{28A0092B-C50C-407E-A947-70E740481C1C}">
                <a14:useLocalDpi xmlns:a14="http://schemas.microsoft.com/office/drawing/2010/main" val="0"/>
              </a:ext>
            </a:extLst>
          </a:blip>
          <a:srcRect l="-60" t="12301" r="60" b="3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838200" y="2766218"/>
            <a:ext cx="10515600" cy="1325563"/>
          </a:xfrm>
        </p:spPr>
        <p:txBody>
          <a:bodyPr>
            <a:normAutofit fontScale="90000"/>
          </a:bodyPr>
          <a:lstStyle/>
          <a:p>
            <a:pPr algn="ctr"/>
            <a:r>
              <a:rPr lang="en-US" sz="8000" smtClean="0">
                <a:solidFill>
                  <a:schemeClr val="bg1"/>
                </a:solidFill>
              </a:rPr>
              <a:t>“Stay on the .NET horse”</a:t>
            </a:r>
            <a:endParaRPr lang="en-US" sz="7200">
              <a:solidFill>
                <a:schemeClr val="bg1"/>
              </a:solidFill>
            </a:endParaRPr>
          </a:p>
        </p:txBody>
      </p:sp>
      <p:grpSp>
        <p:nvGrpSpPr>
          <p:cNvPr id="4" name="Group 3"/>
          <p:cNvGrpSpPr/>
          <p:nvPr/>
        </p:nvGrpSpPr>
        <p:grpSpPr>
          <a:xfrm>
            <a:off x="1945480" y="239712"/>
            <a:ext cx="2526506" cy="2526506"/>
            <a:chOff x="909636" y="435766"/>
            <a:chExt cx="2526506" cy="2526506"/>
          </a:xfrm>
        </p:grpSpPr>
        <p:sp>
          <p:nvSpPr>
            <p:cNvPr id="2" name="Oval 1"/>
            <p:cNvSpPr/>
            <p:nvPr/>
          </p:nvSpPr>
          <p:spPr>
            <a:xfrm>
              <a:off x="909636" y="435766"/>
              <a:ext cx="2526506" cy="2526506"/>
            </a:xfrm>
            <a:prstGeom prst="ellipse">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83468" y="1406632"/>
              <a:ext cx="2178843" cy="584775"/>
            </a:xfrm>
            <a:prstGeom prst="rect">
              <a:avLst/>
            </a:prstGeom>
            <a:noFill/>
          </p:spPr>
          <p:txBody>
            <a:bodyPr wrap="square" rtlCol="0">
              <a:spAutoFit/>
            </a:bodyPr>
            <a:lstStyle/>
            <a:p>
              <a:r>
                <a:rPr lang="en-US" sz="3200" b="1" smtClean="0">
                  <a:solidFill>
                    <a:srgbClr val="C891D6"/>
                  </a:solidFill>
                </a:rPr>
                <a:t>.NET Core</a:t>
              </a:r>
              <a:endParaRPr lang="en-US" sz="3200" b="1">
                <a:solidFill>
                  <a:srgbClr val="C891D6"/>
                </a:solidFill>
              </a:endParaRPr>
            </a:p>
          </p:txBody>
        </p:sp>
      </p:grpSp>
      <p:grpSp>
        <p:nvGrpSpPr>
          <p:cNvPr id="8" name="Group 7"/>
          <p:cNvGrpSpPr/>
          <p:nvPr/>
        </p:nvGrpSpPr>
        <p:grpSpPr>
          <a:xfrm>
            <a:off x="7441405" y="239712"/>
            <a:ext cx="2526506" cy="2526506"/>
            <a:chOff x="909636" y="435766"/>
            <a:chExt cx="2526506" cy="2526506"/>
          </a:xfrm>
        </p:grpSpPr>
        <p:sp>
          <p:nvSpPr>
            <p:cNvPr id="9" name="Oval 8"/>
            <p:cNvSpPr/>
            <p:nvPr/>
          </p:nvSpPr>
          <p:spPr>
            <a:xfrm>
              <a:off x="909636" y="435766"/>
              <a:ext cx="2526506" cy="2526506"/>
            </a:xfrm>
            <a:prstGeom prst="ellipse">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40592" y="1406632"/>
              <a:ext cx="2464594" cy="584775"/>
            </a:xfrm>
            <a:prstGeom prst="rect">
              <a:avLst/>
            </a:prstGeom>
            <a:noFill/>
          </p:spPr>
          <p:txBody>
            <a:bodyPr wrap="square" rtlCol="0">
              <a:spAutoFit/>
            </a:bodyPr>
            <a:lstStyle/>
            <a:p>
              <a:r>
                <a:rPr lang="en-US" sz="3200" b="1" smtClean="0">
                  <a:solidFill>
                    <a:srgbClr val="C891D6"/>
                  </a:solidFill>
                </a:rPr>
                <a:t>.NET Native</a:t>
              </a:r>
              <a:endParaRPr lang="en-US" sz="3200" b="1">
                <a:solidFill>
                  <a:srgbClr val="C891D6"/>
                </a:solidFill>
              </a:endParaRPr>
            </a:p>
          </p:txBody>
        </p:sp>
      </p:grpSp>
      <p:grpSp>
        <p:nvGrpSpPr>
          <p:cNvPr id="11" name="Group 10"/>
          <p:cNvGrpSpPr/>
          <p:nvPr/>
        </p:nvGrpSpPr>
        <p:grpSpPr>
          <a:xfrm>
            <a:off x="1945480" y="4211637"/>
            <a:ext cx="2526506" cy="2526506"/>
            <a:chOff x="909636" y="435766"/>
            <a:chExt cx="2526506" cy="2526506"/>
          </a:xfrm>
        </p:grpSpPr>
        <p:sp>
          <p:nvSpPr>
            <p:cNvPr id="12" name="Oval 11"/>
            <p:cNvSpPr/>
            <p:nvPr/>
          </p:nvSpPr>
          <p:spPr>
            <a:xfrm>
              <a:off x="909636" y="435766"/>
              <a:ext cx="2526506" cy="2526506"/>
            </a:xfrm>
            <a:prstGeom prst="ellipse">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40592" y="914189"/>
              <a:ext cx="2464594" cy="1569660"/>
            </a:xfrm>
            <a:prstGeom prst="rect">
              <a:avLst/>
            </a:prstGeom>
            <a:noFill/>
          </p:spPr>
          <p:txBody>
            <a:bodyPr wrap="square" rtlCol="0">
              <a:spAutoFit/>
            </a:bodyPr>
            <a:lstStyle/>
            <a:p>
              <a:pPr algn="ctr"/>
              <a:r>
                <a:rPr lang="en-US" sz="3200" b="1" smtClean="0">
                  <a:solidFill>
                    <a:srgbClr val="C891D6"/>
                  </a:solidFill>
                </a:rPr>
                <a:t>Visual Studio Code</a:t>
              </a:r>
              <a:endParaRPr lang="en-US" sz="3200" b="1">
                <a:solidFill>
                  <a:srgbClr val="C891D6"/>
                </a:solidFill>
              </a:endParaRPr>
            </a:p>
          </p:txBody>
        </p:sp>
      </p:grpSp>
      <p:grpSp>
        <p:nvGrpSpPr>
          <p:cNvPr id="14" name="Group 13"/>
          <p:cNvGrpSpPr/>
          <p:nvPr/>
        </p:nvGrpSpPr>
        <p:grpSpPr>
          <a:xfrm>
            <a:off x="7472361" y="4211637"/>
            <a:ext cx="2609850" cy="2526506"/>
            <a:chOff x="909636" y="435766"/>
            <a:chExt cx="2609850" cy="2526506"/>
          </a:xfrm>
        </p:grpSpPr>
        <p:sp>
          <p:nvSpPr>
            <p:cNvPr id="15" name="Oval 14"/>
            <p:cNvSpPr/>
            <p:nvPr/>
          </p:nvSpPr>
          <p:spPr>
            <a:xfrm>
              <a:off x="909636" y="435766"/>
              <a:ext cx="2526506" cy="2526506"/>
            </a:xfrm>
            <a:prstGeom prst="ellipse">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54892" y="1406631"/>
              <a:ext cx="2464594" cy="584775"/>
            </a:xfrm>
            <a:prstGeom prst="rect">
              <a:avLst/>
            </a:prstGeom>
            <a:noFill/>
          </p:spPr>
          <p:txBody>
            <a:bodyPr wrap="square" rtlCol="0">
              <a:spAutoFit/>
            </a:bodyPr>
            <a:lstStyle/>
            <a:p>
              <a:pPr algn="ctr"/>
              <a:r>
                <a:rPr lang="en-US" sz="3200" b="1" smtClean="0">
                  <a:solidFill>
                    <a:srgbClr val="C891D6"/>
                  </a:solidFill>
                </a:rPr>
                <a:t>More...</a:t>
              </a:r>
              <a:endParaRPr lang="en-US" sz="2400" b="1">
                <a:solidFill>
                  <a:srgbClr val="C891D6"/>
                </a:solidFill>
              </a:endParaRPr>
            </a:p>
          </p:txBody>
        </p:sp>
      </p:grpSp>
    </p:spTree>
    <p:extLst>
      <p:ext uri="{BB962C8B-B14F-4D97-AF65-F5344CB8AC3E}">
        <p14:creationId xmlns:p14="http://schemas.microsoft.com/office/powerpoint/2010/main" val="498853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bwMode="auto">
          <a:xfrm>
            <a:off x="6509255" y="2711868"/>
            <a:ext cx="4612214" cy="331673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defRPr/>
            </a:pPr>
            <a:endParaRPr lang="en-US" sz="2800" dirty="0">
              <a:gradFill>
                <a:gsLst>
                  <a:gs pos="14679">
                    <a:srgbClr val="FFFFFF"/>
                  </a:gs>
                  <a:gs pos="38000">
                    <a:srgbClr val="FFFFFF"/>
                  </a:gs>
                </a:gsLst>
                <a:lin ang="5400000" scaled="1"/>
              </a:gradFill>
              <a:latin typeface="Segoe UI Light"/>
            </a:endParaRPr>
          </a:p>
        </p:txBody>
      </p:sp>
      <p:sp>
        <p:nvSpPr>
          <p:cNvPr id="52" name="Rectangle 51"/>
          <p:cNvSpPr/>
          <p:nvPr/>
        </p:nvSpPr>
        <p:spPr bwMode="auto">
          <a:xfrm>
            <a:off x="1214867" y="2711868"/>
            <a:ext cx="5239264" cy="3316737"/>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defRPr/>
            </a:pPr>
            <a:r>
              <a:rPr lang="en-US" sz="2800" dirty="0">
                <a:gradFill>
                  <a:gsLst>
                    <a:gs pos="14679">
                      <a:srgbClr val="FFFFFF"/>
                    </a:gs>
                    <a:gs pos="38000">
                      <a:srgbClr val="FFFFFF"/>
                    </a:gs>
                  </a:gsLst>
                  <a:lin ang="5400000" scaled="1"/>
                </a:gradFill>
                <a:latin typeface="Segoe UI Light"/>
              </a:rPr>
              <a:t>  </a:t>
            </a:r>
          </a:p>
        </p:txBody>
      </p:sp>
      <p:sp>
        <p:nvSpPr>
          <p:cNvPr id="53" name="TextBox 52"/>
          <p:cNvSpPr txBox="1"/>
          <p:nvPr/>
        </p:nvSpPr>
        <p:spPr>
          <a:xfrm>
            <a:off x="1259502" y="3298586"/>
            <a:ext cx="5173526" cy="531737"/>
          </a:xfrm>
          <a:prstGeom prst="rect">
            <a:avLst/>
          </a:prstGeom>
          <a:noFill/>
        </p:spPr>
        <p:txBody>
          <a:bodyPr wrap="square" rtlCol="0">
            <a:spAutoFit/>
          </a:bodyPr>
          <a:lstStyle/>
          <a:p>
            <a:pPr algn="ctr" defTabSz="913990">
              <a:defRPr/>
            </a:pPr>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54" name="TextBox 53"/>
          <p:cNvSpPr txBox="1"/>
          <p:nvPr/>
        </p:nvSpPr>
        <p:spPr>
          <a:xfrm>
            <a:off x="6571552" y="3310261"/>
            <a:ext cx="4424508" cy="531737"/>
          </a:xfrm>
          <a:prstGeom prst="rect">
            <a:avLst/>
          </a:prstGeom>
          <a:noFill/>
        </p:spPr>
        <p:txBody>
          <a:bodyPr wrap="square" rtlCol="0">
            <a:spAutoFit/>
          </a:bodyPr>
          <a:lstStyle/>
          <a:p>
            <a:pPr algn="ctr" defTabSz="913990">
              <a:defRPr/>
            </a:pPr>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a:solidFill>
                  <a:srgbClr val="FFFFFF"/>
                </a:solidFill>
                <a:latin typeface="Segoe UI Semibold" panose="020B0702040204020203" pitchFamily="34" charset="0"/>
                <a:cs typeface="Segoe UI Semibold" panose="020B0702040204020203" pitchFamily="34" charset="0"/>
              </a:rPr>
              <a:t>Core 5</a:t>
            </a:r>
            <a:r>
              <a:rPr lang="en-US" sz="2800" b="1" dirty="0">
                <a:solidFill>
                  <a:srgbClr val="FFFFFF"/>
                </a:solidFill>
                <a:latin typeface="Segoe UI Semibold" panose="020B0702040204020203" pitchFamily="34" charset="0"/>
                <a:cs typeface="Segoe UI Semibold" panose="020B0702040204020203" pitchFamily="34" charset="0"/>
              </a:rPr>
              <a:t> </a:t>
            </a:r>
          </a:p>
        </p:txBody>
      </p:sp>
      <p:sp>
        <p:nvSpPr>
          <p:cNvPr id="7" name="Rectangle 6"/>
          <p:cNvSpPr/>
          <p:nvPr/>
        </p:nvSpPr>
        <p:spPr bwMode="auto">
          <a:xfrm>
            <a:off x="1230111" y="1901339"/>
            <a:ext cx="1296917"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WPF</a:t>
            </a:r>
          </a:p>
        </p:txBody>
      </p:sp>
      <p:sp>
        <p:nvSpPr>
          <p:cNvPr id="43" name="Rectangle 42"/>
          <p:cNvSpPr/>
          <p:nvPr/>
        </p:nvSpPr>
        <p:spPr bwMode="auto">
          <a:xfrm>
            <a:off x="2553586" y="1901339"/>
            <a:ext cx="1509672"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Forms</a:t>
            </a:r>
          </a:p>
        </p:txBody>
      </p:sp>
      <p:sp>
        <p:nvSpPr>
          <p:cNvPr id="46" name="Rectangle 45"/>
          <p:cNvSpPr/>
          <p:nvPr/>
        </p:nvSpPr>
        <p:spPr bwMode="auto">
          <a:xfrm>
            <a:off x="8896866" y="1900813"/>
            <a:ext cx="2239847" cy="7635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Universal Windows Apps</a:t>
            </a:r>
          </a:p>
        </p:txBody>
      </p:sp>
      <p:sp>
        <p:nvSpPr>
          <p:cNvPr id="40" name="Title 2"/>
          <p:cNvSpPr txBox="1">
            <a:spLocks/>
          </p:cNvSpPr>
          <p:nvPr/>
        </p:nvSpPr>
        <p:spPr>
          <a:xfrm>
            <a:off x="1083503" y="589252"/>
            <a:ext cx="4324678" cy="899409"/>
          </a:xfrm>
          <a:prstGeom prst="rect">
            <a:avLst/>
          </a:prstGeom>
        </p:spPr>
        <p:txBody>
          <a:bodyPr vert="horz" lIns="89642" tIns="44821" rIns="89642" bIns="44821"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225">
              <a:defRPr/>
            </a:pPr>
            <a:r>
              <a:rPr lang="en-US" sz="4400" spc="-100" dirty="0">
                <a:ln w="3175">
                  <a:noFill/>
                </a:ln>
                <a:solidFill>
                  <a:srgbClr val="68217A"/>
                </a:solidFill>
                <a:cs typeface="Segoe UI Light" panose="020B0502040204020203" pitchFamily="34" charset="0"/>
              </a:rPr>
              <a:t>.NET 2015</a:t>
            </a:r>
          </a:p>
        </p:txBody>
      </p:sp>
      <p:sp>
        <p:nvSpPr>
          <p:cNvPr id="41" name="Rectangle 40"/>
          <p:cNvSpPr/>
          <p:nvPr/>
        </p:nvSpPr>
        <p:spPr bwMode="auto">
          <a:xfrm>
            <a:off x="4089820" y="1900814"/>
            <a:ext cx="1818472" cy="7635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a:t>
            </a:r>
            <a:r>
              <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4.X)</a:t>
            </a:r>
            <a:endPar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Rectangle 43"/>
          <p:cNvSpPr/>
          <p:nvPr/>
        </p:nvSpPr>
        <p:spPr bwMode="auto">
          <a:xfrm>
            <a:off x="5934855" y="1900813"/>
            <a:ext cx="2911611" cy="7635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5</a:t>
            </a:r>
          </a:p>
        </p:txBody>
      </p:sp>
      <p:sp>
        <p:nvSpPr>
          <p:cNvPr id="84" name="Rectangle 83"/>
          <p:cNvSpPr/>
          <p:nvPr/>
        </p:nvSpPr>
        <p:spPr bwMode="auto">
          <a:xfrm>
            <a:off x="1280603" y="4786028"/>
            <a:ext cx="9736558" cy="1152934"/>
          </a:xfrm>
          <a:prstGeom prst="rect">
            <a:avLst/>
          </a:prstGeom>
          <a:solidFill>
            <a:srgbClr val="68217A"/>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defRPr/>
            </a:pPr>
            <a:endParaRPr lang="en-US" sz="2400" dirty="0">
              <a:gradFill>
                <a:gsLst>
                  <a:gs pos="14679">
                    <a:srgbClr val="FFFFFF"/>
                  </a:gs>
                  <a:gs pos="38000">
                    <a:srgbClr val="FFFFFF"/>
                  </a:gs>
                </a:gsLst>
                <a:lin ang="5400000" scaled="1"/>
              </a:gradFill>
              <a:latin typeface="Calibri" panose="020F0502020204030204"/>
            </a:endParaRPr>
          </a:p>
        </p:txBody>
      </p:sp>
      <p:grpSp>
        <p:nvGrpSpPr>
          <p:cNvPr id="85" name="Group 84"/>
          <p:cNvGrpSpPr/>
          <p:nvPr/>
        </p:nvGrpSpPr>
        <p:grpSpPr>
          <a:xfrm>
            <a:off x="3432788" y="4894288"/>
            <a:ext cx="1493718" cy="979299"/>
            <a:chOff x="3622511" y="5393703"/>
            <a:chExt cx="1524318" cy="999362"/>
          </a:xfrm>
        </p:grpSpPr>
        <p:sp>
          <p:nvSpPr>
            <p:cNvPr id="86" name="Rectangle 85"/>
            <p:cNvSpPr/>
            <p:nvPr/>
          </p:nvSpPr>
          <p:spPr>
            <a:xfrm>
              <a:off x="3631208" y="5913635"/>
              <a:ext cx="1515621" cy="479430"/>
            </a:xfrm>
            <a:prstGeom prst="rect">
              <a:avLst/>
            </a:prstGeom>
          </p:spPr>
          <p:txBody>
            <a:bodyPr wrap="none">
              <a:spAutoFit/>
            </a:bodyPr>
            <a:lstStyle/>
            <a:p>
              <a:pPr marL="0" lvl="1" defTabSz="913511">
                <a:lnSpc>
                  <a:spcPct val="90000"/>
                </a:lnSpc>
                <a:spcAft>
                  <a:spcPts val="333"/>
                </a:spcAft>
                <a:defRPr/>
              </a:pPr>
              <a:r>
                <a:rPr lang="en-US" sz="1200" dirty="0">
                  <a:solidFill>
                    <a:srgbClr val="FFFFFF"/>
                  </a:solidFill>
                  <a:latin typeface="Calibri" panose="020F0502020204030204"/>
                </a:rPr>
                <a:t>Next gen JIT (</a:t>
              </a:r>
              <a:r>
                <a:rPr lang="en-US" sz="1200" dirty="0" err="1">
                  <a:solidFill>
                    <a:srgbClr val="FFFFFF"/>
                  </a:solidFill>
                  <a:latin typeface="Calibri" panose="020F0502020204030204"/>
                </a:rPr>
                <a:t>RyuJIT</a:t>
              </a:r>
              <a:r>
                <a:rPr lang="en-US" sz="1200" dirty="0">
                  <a:solidFill>
                    <a:srgbClr val="FFFFFF"/>
                  </a:solidFill>
                  <a:latin typeface="Calibri" panose="020F0502020204030204"/>
                </a:rPr>
                <a:t>)</a:t>
              </a:r>
            </a:p>
            <a:p>
              <a:pPr marL="0" lvl="1" defTabSz="913511">
                <a:lnSpc>
                  <a:spcPct val="90000"/>
                </a:lnSpc>
                <a:spcAft>
                  <a:spcPts val="333"/>
                </a:spcAft>
                <a:defRPr/>
              </a:pPr>
              <a:r>
                <a:rPr lang="en-US" sz="1200" dirty="0">
                  <a:solidFill>
                    <a:srgbClr val="FFFFFF"/>
                  </a:solidFill>
                  <a:latin typeface="Calibri" panose="020F0502020204030204"/>
                </a:rPr>
                <a:t>SIMD</a:t>
              </a:r>
              <a:endParaRPr lang="en-US" sz="1051" dirty="0">
                <a:solidFill>
                  <a:srgbClr val="FFFFFF"/>
                </a:solidFill>
                <a:latin typeface="Calibri" panose="020F0502020204030204"/>
              </a:endParaRPr>
            </a:p>
          </p:txBody>
        </p:sp>
        <p:sp>
          <p:nvSpPr>
            <p:cNvPr id="87" name="Rectangle 86"/>
            <p:cNvSpPr/>
            <p:nvPr/>
          </p:nvSpPr>
          <p:spPr>
            <a:xfrm>
              <a:off x="3622511" y="5393703"/>
              <a:ext cx="1468033" cy="555454"/>
            </a:xfrm>
            <a:prstGeom prst="rect">
              <a:avLst/>
            </a:prstGeom>
          </p:spPr>
          <p:txBody>
            <a:bodyPr wrap="square">
              <a:spAutoFit/>
            </a:bodyPr>
            <a:lstStyle/>
            <a:p>
              <a:pPr marL="0" lvl="1" defTabSz="913511">
                <a:lnSpc>
                  <a:spcPct val="90000"/>
                </a:lnSpc>
                <a:spcAft>
                  <a:spcPts val="333"/>
                </a:spcAft>
                <a:defRPr/>
              </a:pPr>
              <a:r>
                <a:rPr lang="en-US" sz="1600" b="1" dirty="0">
                  <a:solidFill>
                    <a:srgbClr val="FFFFFF"/>
                  </a:solidFill>
                  <a:latin typeface="Calibri" panose="020F0502020204030204"/>
                </a:rPr>
                <a:t>Runtime Components</a:t>
              </a:r>
            </a:p>
          </p:txBody>
        </p:sp>
      </p:grpSp>
      <p:grpSp>
        <p:nvGrpSpPr>
          <p:cNvPr id="88" name="Group 87"/>
          <p:cNvGrpSpPr/>
          <p:nvPr/>
        </p:nvGrpSpPr>
        <p:grpSpPr>
          <a:xfrm>
            <a:off x="5893049" y="5049075"/>
            <a:ext cx="1724294" cy="795225"/>
            <a:chOff x="5954092" y="5572192"/>
            <a:chExt cx="1759619" cy="811511"/>
          </a:xfrm>
        </p:grpSpPr>
        <p:sp>
          <p:nvSpPr>
            <p:cNvPr id="89" name="Rectangle 88"/>
            <p:cNvSpPr/>
            <p:nvPr/>
          </p:nvSpPr>
          <p:spPr>
            <a:xfrm>
              <a:off x="5954092" y="5572192"/>
              <a:ext cx="1759619" cy="324831"/>
            </a:xfrm>
            <a:prstGeom prst="rect">
              <a:avLst/>
            </a:prstGeom>
          </p:spPr>
          <p:txBody>
            <a:bodyPr wrap="square">
              <a:spAutoFit/>
            </a:bodyPr>
            <a:lstStyle/>
            <a:p>
              <a:pPr marL="0" lvl="1" defTabSz="913511">
                <a:lnSpc>
                  <a:spcPct val="90000"/>
                </a:lnSpc>
                <a:spcAft>
                  <a:spcPts val="333"/>
                </a:spcAft>
                <a:defRPr/>
              </a:pPr>
              <a:r>
                <a:rPr lang="en-US" sz="1600" b="1" dirty="0">
                  <a:solidFill>
                    <a:srgbClr val="FFFFFF"/>
                  </a:solidFill>
                  <a:latin typeface="Calibri" panose="020F0502020204030204"/>
                </a:rPr>
                <a:t>Compilers</a:t>
              </a:r>
            </a:p>
          </p:txBody>
        </p:sp>
        <p:sp>
          <p:nvSpPr>
            <p:cNvPr id="90" name="Rectangle 89"/>
            <p:cNvSpPr/>
            <p:nvPr/>
          </p:nvSpPr>
          <p:spPr>
            <a:xfrm>
              <a:off x="5954092" y="5913634"/>
              <a:ext cx="1714725" cy="470069"/>
            </a:xfrm>
            <a:prstGeom prst="rect">
              <a:avLst/>
            </a:prstGeom>
          </p:spPr>
          <p:txBody>
            <a:bodyPr wrap="none">
              <a:spAutoFit/>
            </a:bodyPr>
            <a:lstStyle/>
            <a:p>
              <a:pPr marL="0" lvl="1" defTabSz="913511">
                <a:lnSpc>
                  <a:spcPct val="90000"/>
                </a:lnSpc>
                <a:spcAft>
                  <a:spcPts val="333"/>
                </a:spcAft>
                <a:defRPr/>
              </a:pPr>
              <a:r>
                <a:rPr lang="en-US" sz="1200" dirty="0">
                  <a:solidFill>
                    <a:srgbClr val="FFFFFF"/>
                  </a:solidFill>
                  <a:latin typeface="Calibri" panose="020F0502020204030204"/>
                </a:rPr>
                <a:t>Languages innovation</a:t>
              </a:r>
            </a:p>
            <a:p>
              <a:pPr marL="0" lvl="1" defTabSz="913511">
                <a:lnSpc>
                  <a:spcPct val="90000"/>
                </a:lnSpc>
                <a:spcAft>
                  <a:spcPts val="333"/>
                </a:spcAft>
                <a:defRPr/>
              </a:pPr>
              <a:r>
                <a:rPr lang="en-US" sz="1200" dirty="0">
                  <a:solidFill>
                    <a:srgbClr val="FFFFFF"/>
                  </a:solidFill>
                  <a:latin typeface="Calibri" panose="020F0502020204030204"/>
                </a:rPr>
                <a:t>.NET Compiler Platform </a:t>
              </a:r>
            </a:p>
          </p:txBody>
        </p:sp>
      </p:grpSp>
      <p:grpSp>
        <p:nvGrpSpPr>
          <p:cNvPr id="91" name="Group 90"/>
          <p:cNvGrpSpPr/>
          <p:nvPr/>
        </p:nvGrpSpPr>
        <p:grpSpPr>
          <a:xfrm>
            <a:off x="8881619" y="5031340"/>
            <a:ext cx="2322221" cy="835652"/>
            <a:chOff x="8627481" y="5540297"/>
            <a:chExt cx="2369794" cy="852769"/>
          </a:xfrm>
        </p:grpSpPr>
        <p:sp>
          <p:nvSpPr>
            <p:cNvPr id="92" name="Rectangle 91"/>
            <p:cNvSpPr/>
            <p:nvPr/>
          </p:nvSpPr>
          <p:spPr>
            <a:xfrm>
              <a:off x="8627481" y="5913638"/>
              <a:ext cx="2088347" cy="479428"/>
            </a:xfrm>
            <a:prstGeom prst="rect">
              <a:avLst/>
            </a:prstGeom>
          </p:spPr>
          <p:txBody>
            <a:bodyPr wrap="none">
              <a:spAutoFit/>
            </a:bodyPr>
            <a:lstStyle/>
            <a:p>
              <a:pPr marL="0" lvl="1" defTabSz="913511">
                <a:lnSpc>
                  <a:spcPct val="90000"/>
                </a:lnSpc>
                <a:spcAft>
                  <a:spcPts val="333"/>
                </a:spcAft>
                <a:defRPr/>
              </a:pPr>
              <a:r>
                <a:rPr lang="en-US" sz="1200" dirty="0">
                  <a:solidFill>
                    <a:srgbClr val="FFFFFF"/>
                  </a:solidFill>
                  <a:latin typeface="Calibri" panose="020F0502020204030204"/>
                </a:rPr>
                <a:t>.NET Core 5 Libraries</a:t>
              </a:r>
            </a:p>
            <a:p>
              <a:pPr marL="0" lvl="1" defTabSz="913511">
                <a:lnSpc>
                  <a:spcPct val="90000"/>
                </a:lnSpc>
                <a:spcAft>
                  <a:spcPts val="333"/>
                </a:spcAft>
                <a:defRPr/>
              </a:pPr>
              <a:r>
                <a:rPr lang="en-US" sz="1200" dirty="0">
                  <a:solidFill>
                    <a:srgbClr val="FFFFFF"/>
                  </a:solidFill>
                  <a:latin typeface="Calibri" panose="020F0502020204030204"/>
                </a:rPr>
                <a:t>.NET Framework 4.6 Libraries</a:t>
              </a:r>
            </a:p>
          </p:txBody>
        </p:sp>
        <p:sp>
          <p:nvSpPr>
            <p:cNvPr id="93" name="Rectangle 92"/>
            <p:cNvSpPr/>
            <p:nvPr/>
          </p:nvSpPr>
          <p:spPr>
            <a:xfrm>
              <a:off x="8627482" y="5540297"/>
              <a:ext cx="2369793" cy="324832"/>
            </a:xfrm>
            <a:prstGeom prst="rect">
              <a:avLst/>
            </a:prstGeom>
          </p:spPr>
          <p:txBody>
            <a:bodyPr wrap="square">
              <a:spAutoFit/>
            </a:bodyPr>
            <a:lstStyle/>
            <a:p>
              <a:pPr marL="0" lvl="1" defTabSz="913511">
                <a:lnSpc>
                  <a:spcPct val="90000"/>
                </a:lnSpc>
                <a:spcAft>
                  <a:spcPts val="333"/>
                </a:spcAft>
                <a:defRPr/>
              </a:pPr>
              <a:r>
                <a:rPr lang="en-US" sz="1600" b="1" dirty="0">
                  <a:solidFill>
                    <a:srgbClr val="FFFFFF"/>
                  </a:solidFill>
                  <a:latin typeface="Calibri" panose="020F0502020204030204"/>
                </a:rPr>
                <a:t>NuGet packages</a:t>
              </a:r>
            </a:p>
          </p:txBody>
        </p:sp>
      </p:grpSp>
      <p:grpSp>
        <p:nvGrpSpPr>
          <p:cNvPr id="94" name="Group 93"/>
          <p:cNvGrpSpPr/>
          <p:nvPr/>
        </p:nvGrpSpPr>
        <p:grpSpPr>
          <a:xfrm>
            <a:off x="2753368" y="5279355"/>
            <a:ext cx="617596" cy="504753"/>
            <a:chOff x="9061629" y="5706715"/>
            <a:chExt cx="380421" cy="310912"/>
          </a:xfrm>
        </p:grpSpPr>
        <p:sp>
          <p:nvSpPr>
            <p:cNvPr id="95"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5" rIns="91387" bIns="45695" numCol="1" anchor="t" anchorCtr="0" compatLnSpc="1">
              <a:prstTxWarp prst="textNoShape">
                <a:avLst/>
              </a:prstTxWarp>
            </a:bodyPr>
            <a:lstStyle/>
            <a:p>
              <a:pPr defTabSz="931871">
                <a:defRPr/>
              </a:pPr>
              <a:endParaRPr lang="en-US" sz="1600">
                <a:gradFill>
                  <a:gsLst>
                    <a:gs pos="14679">
                      <a:srgbClr val="FFFFFF"/>
                    </a:gs>
                    <a:gs pos="38000">
                      <a:srgbClr val="FFFFFF"/>
                    </a:gs>
                  </a:gsLst>
                  <a:lin ang="5400000" scaled="1"/>
                </a:gradFill>
                <a:latin typeface="Calibri" panose="020F0502020204030204"/>
              </a:endParaRPr>
            </a:p>
          </p:txBody>
        </p:sp>
        <p:sp>
          <p:nvSpPr>
            <p:cNvPr id="96"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5" rIns="91387" bIns="45695" numCol="1" anchor="t" anchorCtr="0" compatLnSpc="1">
              <a:prstTxWarp prst="textNoShape">
                <a:avLst/>
              </a:prstTxWarp>
            </a:bodyPr>
            <a:lstStyle/>
            <a:p>
              <a:pPr defTabSz="931871">
                <a:defRPr/>
              </a:pPr>
              <a:endParaRPr lang="en-US" sz="1600">
                <a:gradFill>
                  <a:gsLst>
                    <a:gs pos="14679">
                      <a:srgbClr val="FFFFFF"/>
                    </a:gs>
                    <a:gs pos="38000">
                      <a:srgbClr val="FFFFFF"/>
                    </a:gs>
                  </a:gsLst>
                  <a:lin ang="5400000" scaled="1"/>
                </a:gradFill>
                <a:latin typeface="Calibri" panose="020F0502020204030204"/>
              </a:endParaRPr>
            </a:p>
          </p:txBody>
        </p:sp>
        <p:sp>
          <p:nvSpPr>
            <p:cNvPr id="97"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5" rIns="91387" bIns="45695" numCol="1" anchor="t" anchorCtr="0" compatLnSpc="1">
              <a:prstTxWarp prst="textNoShape">
                <a:avLst/>
              </a:prstTxWarp>
            </a:bodyPr>
            <a:lstStyle/>
            <a:p>
              <a:pPr defTabSz="931871">
                <a:defRPr/>
              </a:pPr>
              <a:endParaRPr lang="en-US" sz="1600">
                <a:gradFill>
                  <a:gsLst>
                    <a:gs pos="14679">
                      <a:srgbClr val="FFFFFF"/>
                    </a:gs>
                    <a:gs pos="38000">
                      <a:srgbClr val="FFFFFF"/>
                    </a:gs>
                  </a:gsLst>
                  <a:lin ang="5400000" scaled="1"/>
                </a:gradFill>
                <a:latin typeface="Calibri" panose="020F0502020204030204"/>
              </a:endParaRPr>
            </a:p>
          </p:txBody>
        </p:sp>
      </p:grpSp>
      <p:sp>
        <p:nvSpPr>
          <p:cNvPr id="98" name="Rectangle 97"/>
          <p:cNvSpPr/>
          <p:nvPr/>
        </p:nvSpPr>
        <p:spPr>
          <a:xfrm>
            <a:off x="1280604" y="4793864"/>
            <a:ext cx="1492504" cy="468972"/>
          </a:xfrm>
          <a:prstGeom prst="rect">
            <a:avLst/>
          </a:prstGeom>
        </p:spPr>
        <p:txBody>
          <a:bodyPr wrap="none">
            <a:spAutoFit/>
          </a:bodyPr>
          <a:lstStyle/>
          <a:p>
            <a:pPr defTabSz="913511">
              <a:defRPr/>
            </a:pPr>
            <a:r>
              <a:rPr lang="en-US" sz="2400"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Common</a:t>
            </a:r>
          </a:p>
        </p:txBody>
      </p:sp>
      <p:sp>
        <p:nvSpPr>
          <p:cNvPr id="99" name="Freeform 25"/>
          <p:cNvSpPr>
            <a:spLocks noEditPoints="1"/>
          </p:cNvSpPr>
          <p:nvPr/>
        </p:nvSpPr>
        <p:spPr bwMode="black">
          <a:xfrm>
            <a:off x="8317024" y="5360987"/>
            <a:ext cx="489573" cy="45444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0" tIns="41135" rIns="82270" bIns="41135" numCol="1" anchor="t" anchorCtr="0" compatLnSpc="1">
            <a:prstTxWarp prst="textNoShape">
              <a:avLst/>
            </a:prstTxWarp>
          </a:bodyPr>
          <a:lstStyle/>
          <a:p>
            <a:pPr defTabSz="913990">
              <a:defRPr/>
            </a:pPr>
            <a:endParaRPr lang="en-US" sz="1600">
              <a:solidFill>
                <a:prstClr val="black"/>
              </a:solidFill>
              <a:latin typeface="Calibri" panose="020F0502020204030204"/>
            </a:endParaRPr>
          </a:p>
        </p:txBody>
      </p:sp>
      <p:sp>
        <p:nvSpPr>
          <p:cNvPr id="100" name="Freeform 84"/>
          <p:cNvSpPr>
            <a:spLocks noEditPoints="1"/>
          </p:cNvSpPr>
          <p:nvPr/>
        </p:nvSpPr>
        <p:spPr bwMode="black">
          <a:xfrm>
            <a:off x="5417184" y="5295436"/>
            <a:ext cx="401413" cy="47985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913990">
              <a:defRPr/>
            </a:pPr>
            <a:endParaRPr lang="en-US" sz="1600">
              <a:solidFill>
                <a:prstClr val="black"/>
              </a:solidFill>
              <a:latin typeface="Calibri" panose="020F0502020204030204"/>
            </a:endParaRPr>
          </a:p>
        </p:txBody>
      </p:sp>
      <p:pic>
        <p:nvPicPr>
          <p:cNvPr id="101" name="Picture 10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773471" y="4113376"/>
            <a:ext cx="382157" cy="449931"/>
          </a:xfrm>
          <a:prstGeom prst="rect">
            <a:avLst/>
          </a:prstGeom>
        </p:spPr>
      </p:pic>
      <p:pic>
        <p:nvPicPr>
          <p:cNvPr id="102" name="Picture 2" descr="http://files.softicons.com/download/system-icons/windows-8-metro-icons-by-dakirby309/png/512x512/Folders%20&amp;%20OS/Linu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9131" y="4109787"/>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298261" y="4069643"/>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773683" y="4069643"/>
            <a:ext cx="546044" cy="55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0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68217A"/>
                </a:solidFill>
              </a:rPr>
              <a:t>.NET Core</a:t>
            </a:r>
            <a:endParaRPr lang="en-US">
              <a:solidFill>
                <a:srgbClr val="68217A"/>
              </a:solidFill>
            </a:endParaRPr>
          </a:p>
        </p:txBody>
      </p:sp>
      <p:sp>
        <p:nvSpPr>
          <p:cNvPr id="3" name="Content Placeholder 2"/>
          <p:cNvSpPr>
            <a:spLocks noGrp="1"/>
          </p:cNvSpPr>
          <p:nvPr>
            <p:ph idx="1"/>
          </p:nvPr>
        </p:nvSpPr>
        <p:spPr/>
        <p:txBody>
          <a:bodyPr/>
          <a:lstStyle/>
          <a:p>
            <a:pPr marL="0" indent="0">
              <a:spcAft>
                <a:spcPts val="1200"/>
              </a:spcAft>
              <a:buNone/>
            </a:pPr>
            <a:r>
              <a:rPr lang="en-US" smtClean="0"/>
              <a:t>Cross-platform. 	</a:t>
            </a:r>
            <a:r>
              <a:rPr lang="en-US" smtClean="0">
                <a:solidFill>
                  <a:schemeClr val="tx1">
                    <a:lumMod val="50000"/>
                    <a:lumOff val="50000"/>
                  </a:schemeClr>
                </a:solidFill>
              </a:rPr>
              <a:t>“Works on your MacBook.”</a:t>
            </a:r>
          </a:p>
          <a:p>
            <a:pPr marL="0" indent="0">
              <a:spcAft>
                <a:spcPts val="1200"/>
              </a:spcAft>
              <a:buNone/>
            </a:pPr>
            <a:r>
              <a:rPr lang="en-US" smtClean="0"/>
              <a:t>Open source. 	</a:t>
            </a:r>
            <a:r>
              <a:rPr lang="en-US" smtClean="0">
                <a:solidFill>
                  <a:schemeClr val="tx1">
                    <a:lumMod val="50000"/>
                    <a:lumOff val="50000"/>
                  </a:schemeClr>
                </a:solidFill>
              </a:rPr>
              <a:t>“Jump in on Github.”</a:t>
            </a:r>
          </a:p>
          <a:p>
            <a:pPr marL="0" indent="0">
              <a:spcAft>
                <a:spcPts val="1200"/>
              </a:spcAft>
              <a:buNone/>
            </a:pPr>
            <a:r>
              <a:rPr lang="en-US" smtClean="0"/>
              <a:t>Self-contained. 	</a:t>
            </a:r>
            <a:r>
              <a:rPr lang="en-US" smtClean="0">
                <a:solidFill>
                  <a:schemeClr val="tx1">
                    <a:lumMod val="50000"/>
                    <a:lumOff val="50000"/>
                  </a:schemeClr>
                </a:solidFill>
              </a:rPr>
              <a:t>“Framework-per-app. Copy to deploy.”</a:t>
            </a:r>
          </a:p>
          <a:p>
            <a:pPr marL="0" indent="0">
              <a:spcAft>
                <a:spcPts val="1200"/>
              </a:spcAft>
              <a:buNone/>
            </a:pPr>
            <a:r>
              <a:rPr lang="en-US" smtClean="0"/>
              <a:t>Modular. 		</a:t>
            </a:r>
            <a:r>
              <a:rPr lang="en-US" smtClean="0">
                <a:solidFill>
                  <a:schemeClr val="tx1">
                    <a:lumMod val="50000"/>
                    <a:lumOff val="50000"/>
                  </a:schemeClr>
                </a:solidFill>
              </a:rPr>
              <a:t>“Everything is a Nuget package.”</a:t>
            </a:r>
          </a:p>
          <a:p>
            <a:pPr marL="0" indent="0">
              <a:spcAft>
                <a:spcPts val="1200"/>
              </a:spcAft>
              <a:buNone/>
            </a:pPr>
            <a:r>
              <a:rPr lang="en-US" smtClean="0"/>
              <a:t>Modernized. 	</a:t>
            </a:r>
            <a:r>
              <a:rPr lang="en-US" smtClean="0">
                <a:solidFill>
                  <a:schemeClr val="tx1">
                    <a:lumMod val="50000"/>
                    <a:lumOff val="50000"/>
                  </a:schemeClr>
                </a:solidFill>
              </a:rPr>
              <a:t>“Tidy up after 15 years.”</a:t>
            </a:r>
          </a:p>
          <a:p>
            <a:endParaRPr lang="en-US"/>
          </a:p>
        </p:txBody>
      </p:sp>
    </p:spTree>
    <p:extLst>
      <p:ext uri="{BB962C8B-B14F-4D97-AF65-F5344CB8AC3E}">
        <p14:creationId xmlns:p14="http://schemas.microsoft.com/office/powerpoint/2010/main" val="1780858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216" b="34"/>
          <a:stretch/>
        </p:blipFill>
        <p:spPr>
          <a:xfrm>
            <a:off x="0" y="0"/>
            <a:ext cx="12192000" cy="6858000"/>
          </a:xfrm>
          <a:prstGeom prst="rect">
            <a:avLst/>
          </a:prstGeom>
        </p:spPr>
      </p:pic>
      <p:sp>
        <p:nvSpPr>
          <p:cNvPr id="5" name="Title 1"/>
          <p:cNvSpPr>
            <a:spLocks noGrp="1"/>
          </p:cNvSpPr>
          <p:nvPr>
            <p:ph type="title"/>
          </p:nvPr>
        </p:nvSpPr>
        <p:spPr>
          <a:xfrm>
            <a:off x="838200" y="2766218"/>
            <a:ext cx="10515600" cy="1325563"/>
          </a:xfrm>
        </p:spPr>
        <p:txBody>
          <a:bodyPr>
            <a:normAutofit/>
          </a:bodyPr>
          <a:lstStyle/>
          <a:p>
            <a:pPr algn="ctr"/>
            <a:r>
              <a:rPr lang="en-US" sz="8000" smtClean="0">
                <a:solidFill>
                  <a:schemeClr val="bg1"/>
                </a:solidFill>
              </a:rPr>
              <a:t>Past</a:t>
            </a:r>
            <a:endParaRPr lang="en-US" sz="7200">
              <a:solidFill>
                <a:schemeClr val="bg1"/>
              </a:solidFill>
            </a:endParaRPr>
          </a:p>
        </p:txBody>
      </p:sp>
    </p:spTree>
    <p:extLst>
      <p:ext uri="{BB962C8B-B14F-4D97-AF65-F5344CB8AC3E}">
        <p14:creationId xmlns:p14="http://schemas.microsoft.com/office/powerpoint/2010/main" val="373588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68217A"/>
                </a:solidFill>
              </a:rPr>
              <a:t>.NET Core</a:t>
            </a:r>
            <a:endParaRPr lang="en-US">
              <a:solidFill>
                <a:srgbClr val="68217A"/>
              </a:solidFill>
            </a:endParaRPr>
          </a:p>
        </p:txBody>
      </p:sp>
      <p:grpSp>
        <p:nvGrpSpPr>
          <p:cNvPr id="4" name="Group 3"/>
          <p:cNvGrpSpPr/>
          <p:nvPr/>
        </p:nvGrpSpPr>
        <p:grpSpPr>
          <a:xfrm>
            <a:off x="2913727" y="1870094"/>
            <a:ext cx="6364547" cy="4388777"/>
            <a:chOff x="5199585" y="1298596"/>
            <a:chExt cx="6364547" cy="4388777"/>
          </a:xfrm>
        </p:grpSpPr>
        <p:sp>
          <p:nvSpPr>
            <p:cNvPr id="5" name="Rectangle 4"/>
            <p:cNvSpPr/>
            <p:nvPr/>
          </p:nvSpPr>
          <p:spPr bwMode="auto">
            <a:xfrm>
              <a:off x="5199585" y="2344094"/>
              <a:ext cx="6364547" cy="3343279"/>
            </a:xfrm>
            <a:prstGeom prst="rect">
              <a:avLst/>
            </a:prstGeom>
            <a:solidFill>
              <a:srgbClr val="D5D5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a:lnSpc>
                  <a:spcPct val="90000"/>
                </a:lnSpc>
              </a:pPr>
              <a:endParaRPr lang="en-US" sz="1568" i="1" dirty="0">
                <a:gradFill>
                  <a:gsLst>
                    <a:gs pos="0">
                      <a:srgbClr val="3F3F3F"/>
                    </a:gs>
                    <a:gs pos="100000">
                      <a:srgbClr val="3F3F3F"/>
                    </a:gs>
                  </a:gsLst>
                  <a:lin ang="5400000" scaled="0"/>
                </a:gradFill>
                <a:ea typeface="Segoe UI" pitchFamily="34" charset="0"/>
                <a:cs typeface="Segoe UI" pitchFamily="34" charset="0"/>
              </a:endParaRPr>
            </a:p>
          </p:txBody>
        </p:sp>
        <p:sp>
          <p:nvSpPr>
            <p:cNvPr id="6" name="Rectangle 5"/>
            <p:cNvSpPr/>
            <p:nvPr/>
          </p:nvSpPr>
          <p:spPr bwMode="auto">
            <a:xfrm>
              <a:off x="5265853" y="1298596"/>
              <a:ext cx="2038625" cy="1005253"/>
            </a:xfrm>
            <a:prstGeom prst="rect">
              <a:avLst/>
            </a:prstGeom>
            <a:solidFill>
              <a:srgbClr val="7FBA00"/>
            </a:solidFill>
            <a:ln w="25400" cap="flat" cmpd="sng" algn="ctr">
              <a:noFill/>
              <a:prstDash val="solid"/>
              <a:headEnd type="none" w="med" len="med"/>
              <a:tailEnd type="none" w="med" len="med"/>
            </a:ln>
            <a:effectLst/>
          </p:spPr>
          <p:txBody>
            <a:bodyPr vert="horz" wrap="square" lIns="731313" tIns="274243" rIns="89613" bIns="89617" numCol="1" rtlCol="0" anchor="t" anchorCtr="0" compatLnSpc="1">
              <a:prstTxWarp prst="textNoShape">
                <a:avLst/>
              </a:prstTxWarp>
            </a:bodyPr>
            <a:lstStyle/>
            <a:p>
              <a:pPr defTabSz="913863"/>
              <a:r>
                <a:rPr lang="en-US" sz="2800" dirty="0">
                  <a:gradFill>
                    <a:gsLst>
                      <a:gs pos="14679">
                        <a:srgbClr val="FFFFFF"/>
                      </a:gs>
                      <a:gs pos="38000">
                        <a:srgbClr val="FFFFFF"/>
                      </a:gs>
                    </a:gsLst>
                    <a:lin ang="5400000" scaled="1"/>
                  </a:gradFill>
                  <a:latin typeface="Segoe UI Light"/>
                </a:rPr>
                <a:t>  </a:t>
              </a:r>
            </a:p>
          </p:txBody>
        </p:sp>
        <p:sp>
          <p:nvSpPr>
            <p:cNvPr id="7" name="Rectangle 6"/>
            <p:cNvSpPr/>
            <p:nvPr/>
          </p:nvSpPr>
          <p:spPr bwMode="auto">
            <a:xfrm>
              <a:off x="7355582" y="1298596"/>
              <a:ext cx="2024534" cy="1005253"/>
            </a:xfrm>
            <a:prstGeom prst="rect">
              <a:avLst/>
            </a:prstGeom>
            <a:solidFill>
              <a:srgbClr val="7FBA00"/>
            </a:solidFill>
            <a:ln w="25400" cap="flat" cmpd="sng" algn="ctr">
              <a:noFill/>
              <a:prstDash val="solid"/>
              <a:headEnd type="none" w="med" len="med"/>
              <a:tailEnd type="none" w="med" len="med"/>
            </a:ln>
            <a:effectLst/>
          </p:spPr>
          <p:txBody>
            <a:bodyPr vert="horz" wrap="square" lIns="731313" tIns="274243" rIns="89613" bIns="89617" numCol="1" rtlCol="0" anchor="t" anchorCtr="0" compatLnSpc="1">
              <a:prstTxWarp prst="textNoShape">
                <a:avLst/>
              </a:prstTxWarp>
            </a:bodyPr>
            <a:lstStyle/>
            <a:p>
              <a:pPr defTabSz="913863"/>
              <a:r>
                <a:rPr lang="en-US" sz="2800" dirty="0">
                  <a:gradFill>
                    <a:gsLst>
                      <a:gs pos="14679">
                        <a:srgbClr val="FFFFFF"/>
                      </a:gs>
                      <a:gs pos="38000">
                        <a:srgbClr val="FFFFFF"/>
                      </a:gs>
                    </a:gsLst>
                    <a:lin ang="5400000" scaled="1"/>
                  </a:gradFill>
                  <a:latin typeface="Segoe UI Light"/>
                </a:rPr>
                <a:t>  </a:t>
              </a:r>
            </a:p>
          </p:txBody>
        </p:sp>
        <p:sp>
          <p:nvSpPr>
            <p:cNvPr id="8" name="Rectangle 7"/>
            <p:cNvSpPr/>
            <p:nvPr/>
          </p:nvSpPr>
          <p:spPr bwMode="auto">
            <a:xfrm>
              <a:off x="9445311" y="1298596"/>
              <a:ext cx="2033181" cy="1005253"/>
            </a:xfrm>
            <a:prstGeom prst="rect">
              <a:avLst/>
            </a:prstGeom>
            <a:solidFill>
              <a:srgbClr val="7FBA00">
                <a:alpha val="70000"/>
              </a:srgbClr>
            </a:solidFill>
            <a:ln w="25400" cap="flat" cmpd="sng" algn="ctr">
              <a:noFill/>
              <a:prstDash val="solid"/>
              <a:headEnd type="none" w="med" len="med"/>
              <a:tailEnd type="none" w="med" len="med"/>
            </a:ln>
            <a:effectLst/>
          </p:spPr>
          <p:txBody>
            <a:bodyPr vert="horz" wrap="square" lIns="731313" tIns="274243" rIns="89613" bIns="89617" numCol="1" rtlCol="0" anchor="t" anchorCtr="0" compatLnSpc="1">
              <a:prstTxWarp prst="textNoShape">
                <a:avLst/>
              </a:prstTxWarp>
            </a:bodyPr>
            <a:lstStyle/>
            <a:p>
              <a:pPr defTabSz="913863"/>
              <a:r>
                <a:rPr lang="en-US" sz="2800" dirty="0">
                  <a:gradFill>
                    <a:gsLst>
                      <a:gs pos="14679">
                        <a:srgbClr val="FFFFFF"/>
                      </a:gs>
                      <a:gs pos="38000">
                        <a:srgbClr val="FFFFFF"/>
                      </a:gs>
                    </a:gsLst>
                    <a:lin ang="5400000" scaled="1"/>
                  </a:gradFill>
                  <a:latin typeface="Segoe UI Light"/>
                </a:rPr>
                <a:t>  </a:t>
              </a:r>
            </a:p>
          </p:txBody>
        </p:sp>
        <p:sp>
          <p:nvSpPr>
            <p:cNvPr id="9" name="Rectangle 8"/>
            <p:cNvSpPr/>
            <p:nvPr/>
          </p:nvSpPr>
          <p:spPr>
            <a:xfrm>
              <a:off x="5327652" y="1353322"/>
              <a:ext cx="1887788" cy="508409"/>
            </a:xfrm>
            <a:prstGeom prst="rect">
              <a:avLst/>
            </a:prstGeom>
          </p:spPr>
          <p:txBody>
            <a:bodyPr wrap="square">
              <a:spAutoFit/>
            </a:bodyPr>
            <a:lstStyle/>
            <a:p>
              <a:pPr marL="0" lvl="1" defTabSz="913687">
                <a:lnSpc>
                  <a:spcPct val="90000"/>
                </a:lnSpc>
                <a:spcAft>
                  <a:spcPts val="333"/>
                </a:spcAft>
                <a:defRPr/>
              </a:pPr>
              <a:r>
                <a:rPr lang="en-US" sz="1372" dirty="0">
                  <a:solidFill>
                    <a:srgbClr val="FFFFFF"/>
                  </a:solidFill>
                </a:rPr>
                <a:t>ASP.NET 5</a:t>
              </a:r>
            </a:p>
            <a:p>
              <a:pPr marL="0" lvl="1" defTabSz="913687">
                <a:lnSpc>
                  <a:spcPct val="90000"/>
                </a:lnSpc>
                <a:spcAft>
                  <a:spcPts val="333"/>
                </a:spcAft>
                <a:defRPr/>
              </a:pPr>
              <a:r>
                <a:rPr lang="en-US" sz="1372" dirty="0">
                  <a:solidFill>
                    <a:srgbClr val="FFFFFF"/>
                  </a:solidFill>
                </a:rPr>
                <a:t>App Model</a:t>
              </a:r>
              <a:endParaRPr lang="en-US" sz="1372" dirty="0">
                <a:solidFill>
                  <a:srgbClr val="FFFFFF"/>
                </a:solidFill>
              </a:endParaRPr>
            </a:p>
          </p:txBody>
        </p:sp>
        <p:sp>
          <p:nvSpPr>
            <p:cNvPr id="10" name="Rectangle 9"/>
            <p:cNvSpPr/>
            <p:nvPr/>
          </p:nvSpPr>
          <p:spPr>
            <a:xfrm>
              <a:off x="7327502" y="1353322"/>
              <a:ext cx="2088941" cy="470693"/>
            </a:xfrm>
            <a:prstGeom prst="rect">
              <a:avLst/>
            </a:prstGeom>
          </p:spPr>
          <p:txBody>
            <a:bodyPr wrap="square">
              <a:spAutoFit/>
            </a:bodyPr>
            <a:lstStyle/>
            <a:p>
              <a:pPr marL="0" lvl="1" defTabSz="913687">
                <a:lnSpc>
                  <a:spcPct val="90000"/>
                </a:lnSpc>
                <a:spcAft>
                  <a:spcPts val="333"/>
                </a:spcAft>
                <a:defRPr/>
              </a:pPr>
              <a:r>
                <a:rPr lang="en-US" sz="1372" dirty="0">
                  <a:solidFill>
                    <a:srgbClr val="FFFFFF"/>
                  </a:solidFill>
                </a:rPr>
                <a:t>Universal Windows Apps Model</a:t>
              </a:r>
              <a:endParaRPr lang="en-US" sz="1372" dirty="0">
                <a:solidFill>
                  <a:srgbClr val="FFFFFF"/>
                </a:solidFill>
              </a:endParaRPr>
            </a:p>
          </p:txBody>
        </p:sp>
        <p:sp>
          <p:nvSpPr>
            <p:cNvPr id="11" name="Rectangle 10"/>
            <p:cNvSpPr/>
            <p:nvPr/>
          </p:nvSpPr>
          <p:spPr>
            <a:xfrm>
              <a:off x="9529604" y="1353322"/>
              <a:ext cx="1887788" cy="508409"/>
            </a:xfrm>
            <a:prstGeom prst="rect">
              <a:avLst/>
            </a:prstGeom>
          </p:spPr>
          <p:txBody>
            <a:bodyPr wrap="square">
              <a:spAutoFit/>
            </a:bodyPr>
            <a:lstStyle/>
            <a:p>
              <a:pPr marL="0" lvl="1" defTabSz="913687">
                <a:lnSpc>
                  <a:spcPct val="90000"/>
                </a:lnSpc>
                <a:spcAft>
                  <a:spcPts val="333"/>
                </a:spcAft>
                <a:defRPr/>
              </a:pPr>
              <a:r>
                <a:rPr lang="en-US" sz="1372" dirty="0">
                  <a:solidFill>
                    <a:srgbClr val="FFFFFF"/>
                  </a:solidFill>
                </a:rPr>
                <a:t>Any other</a:t>
              </a:r>
            </a:p>
            <a:p>
              <a:pPr marL="0" lvl="1" defTabSz="913687">
                <a:lnSpc>
                  <a:spcPct val="90000"/>
                </a:lnSpc>
                <a:spcAft>
                  <a:spcPts val="333"/>
                </a:spcAft>
                <a:defRPr/>
              </a:pPr>
              <a:r>
                <a:rPr lang="en-US" sz="1372" dirty="0">
                  <a:solidFill>
                    <a:srgbClr val="FFFFFF"/>
                  </a:solidFill>
                </a:rPr>
                <a:t>app model</a:t>
              </a:r>
              <a:endParaRPr lang="en-US" sz="1372" dirty="0">
                <a:solidFill>
                  <a:srgbClr val="FFFFFF"/>
                </a:solidFill>
              </a:endParaRPr>
            </a:p>
          </p:txBody>
        </p:sp>
        <p:grpSp>
          <p:nvGrpSpPr>
            <p:cNvPr id="12" name="Group 11"/>
            <p:cNvGrpSpPr/>
            <p:nvPr/>
          </p:nvGrpSpPr>
          <p:grpSpPr>
            <a:xfrm>
              <a:off x="6862053" y="1867342"/>
              <a:ext cx="416387" cy="414835"/>
              <a:chOff x="5625175" y="1442466"/>
              <a:chExt cx="560603" cy="558513"/>
            </a:xfrm>
          </p:grpSpPr>
          <p:sp>
            <p:nvSpPr>
              <p:cNvPr id="77" name="Freeform 10"/>
              <p:cNvSpPr>
                <a:spLocks noEditPoints="1"/>
              </p:cNvSpPr>
              <p:nvPr/>
            </p:nvSpPr>
            <p:spPr bwMode="black">
              <a:xfrm>
                <a:off x="5703273" y="1521486"/>
                <a:ext cx="248163" cy="157177"/>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2443" tIns="26222" rIns="52443" bIns="26222" numCol="1" anchor="t" anchorCtr="0" compatLnSpc="1">
                <a:prstTxWarp prst="textNoShape">
                  <a:avLst/>
                </a:prstTxWarp>
              </a:bodyPr>
              <a:lstStyle/>
              <a:p>
                <a:pPr defTabSz="524437">
                  <a:defRPr/>
                </a:pPr>
                <a:endParaRPr lang="en-US" sz="1009" b="1" kern="0">
                  <a:gradFill>
                    <a:gsLst>
                      <a:gs pos="14679">
                        <a:srgbClr val="FFFFFF"/>
                      </a:gs>
                      <a:gs pos="38000">
                        <a:srgbClr val="FFFFFF"/>
                      </a:gs>
                    </a:gsLst>
                    <a:lin ang="5400000" scaled="1"/>
                  </a:gradFill>
                  <a:cs typeface="Segoe UI" panose="020B0502040204020203" pitchFamily="34" charset="0"/>
                </a:endParaRPr>
              </a:p>
            </p:txBody>
          </p:sp>
          <p:grpSp>
            <p:nvGrpSpPr>
              <p:cNvPr id="78" name="Group 77"/>
              <p:cNvGrpSpPr/>
              <p:nvPr/>
            </p:nvGrpSpPr>
            <p:grpSpPr>
              <a:xfrm>
                <a:off x="5625175" y="1442466"/>
                <a:ext cx="560603" cy="558513"/>
                <a:chOff x="5625175" y="1442466"/>
                <a:chExt cx="560603" cy="558513"/>
              </a:xfrm>
            </p:grpSpPr>
            <p:sp>
              <p:nvSpPr>
                <p:cNvPr id="79" name="Oval 78"/>
                <p:cNvSpPr/>
                <p:nvPr/>
              </p:nvSpPr>
              <p:spPr bwMode="auto">
                <a:xfrm>
                  <a:off x="5625175" y="1442466"/>
                  <a:ext cx="560603" cy="558513"/>
                </a:xfrm>
                <a:prstGeom prst="ellipse">
                  <a:avLst/>
                </a:prstGeom>
                <a:noFill/>
                <a:ln w="19050" cap="flat" cmpd="sng" algn="ctr">
                  <a:solidFill>
                    <a:srgbClr val="FFFFFF"/>
                  </a:solidFill>
                  <a:prstDash val="solid"/>
                  <a:headEnd type="none" w="med" len="med"/>
                  <a:tailEnd type="none" w="med" len="med"/>
                </a:ln>
                <a:effectLst/>
              </p:spPr>
              <p:txBody>
                <a:bodyPr vert="horz" wrap="square" lIns="67219" tIns="33610" rIns="67219" bIns="33610" numCol="1" rtlCol="0" anchor="ctr" anchorCtr="0" compatLnSpc="1">
                  <a:prstTxWarp prst="textNoShape">
                    <a:avLst/>
                  </a:prstTxWarp>
                </a:bodyPr>
                <a:lstStyle/>
                <a:p>
                  <a:pPr algn="ctr" defTabSz="672008" fontAlgn="base">
                    <a:lnSpc>
                      <a:spcPct val="90000"/>
                    </a:lnSpc>
                    <a:spcBef>
                      <a:spcPct val="0"/>
                    </a:spcBef>
                    <a:spcAft>
                      <a:spcPct val="0"/>
                    </a:spcAft>
                    <a:defRPr/>
                  </a:pPr>
                  <a:endParaRPr lang="en-US" sz="1442" b="1" kern="0" spc="-37" dirty="0">
                    <a:gradFill>
                      <a:gsLst>
                        <a:gs pos="14679">
                          <a:srgbClr val="FFFFFF"/>
                        </a:gs>
                        <a:gs pos="38000">
                          <a:srgbClr val="FFFFFF"/>
                        </a:gs>
                      </a:gsLst>
                      <a:lin ang="5400000" scaled="1"/>
                    </a:gradFill>
                    <a:cs typeface="Segoe UI" panose="020B0502040204020203" pitchFamily="34" charset="0"/>
                  </a:endParaRPr>
                </a:p>
              </p:txBody>
            </p:sp>
            <p:grpSp>
              <p:nvGrpSpPr>
                <p:cNvPr id="80" name="Group 79"/>
                <p:cNvGrpSpPr>
                  <a:grpSpLocks noChangeAspect="1"/>
                </p:cNvGrpSpPr>
                <p:nvPr/>
              </p:nvGrpSpPr>
              <p:grpSpPr>
                <a:xfrm>
                  <a:off x="5858339" y="1694578"/>
                  <a:ext cx="217114" cy="227844"/>
                  <a:chOff x="2870057" y="3971122"/>
                  <a:chExt cx="478391" cy="502036"/>
                </a:xfrm>
              </p:grpSpPr>
              <p:pic>
                <p:nvPicPr>
                  <p:cNvPr id="81"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3077831" y="3979427"/>
                    <a:ext cx="270617" cy="428478"/>
                  </a:xfrm>
                  <a:prstGeom prst="rect">
                    <a:avLst/>
                  </a:prstGeom>
                  <a:noFill/>
                </p:spPr>
              </p:pic>
              <p:pic>
                <p:nvPicPr>
                  <p:cNvPr id="82"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2870057" y="3971122"/>
                    <a:ext cx="317075" cy="502036"/>
                  </a:xfrm>
                  <a:prstGeom prst="rect">
                    <a:avLst/>
                  </a:prstGeom>
                  <a:noFill/>
                </p:spPr>
              </p:pic>
            </p:grpSp>
          </p:grpSp>
        </p:grpSp>
        <p:grpSp>
          <p:nvGrpSpPr>
            <p:cNvPr id="13" name="Group 12"/>
            <p:cNvGrpSpPr/>
            <p:nvPr/>
          </p:nvGrpSpPr>
          <p:grpSpPr>
            <a:xfrm>
              <a:off x="11056195" y="1890742"/>
              <a:ext cx="382233" cy="380808"/>
              <a:chOff x="9887970" y="1462884"/>
              <a:chExt cx="560603" cy="558513"/>
            </a:xfrm>
          </p:grpSpPr>
          <p:pic>
            <p:nvPicPr>
              <p:cNvPr id="75" name="Picture 74"/>
              <p:cNvPicPr>
                <a:picLocks noChangeAspect="1"/>
              </p:cNvPicPr>
              <p:nvPr/>
            </p:nvPicPr>
            <p:blipFill>
              <a:blip r:embed="rId3" cstate="print">
                <a:biLevel thresh="25000"/>
                <a:extLst>
                  <a:ext uri="{BEBA8EAE-BF5A-486C-A8C5-ECC9F3942E4B}">
                    <a14:imgProps xmlns:a14="http://schemas.microsoft.com/office/drawing/2010/main">
                      <a14:imgLayer r:embed="rId4">
                        <a14:imgEffect>
                          <a14:artisticPhotocopy/>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5400000">
                <a:off x="9936227" y="1511291"/>
                <a:ext cx="464088" cy="464088"/>
              </a:xfrm>
              <a:prstGeom prst="rect">
                <a:avLst/>
              </a:prstGeom>
            </p:spPr>
          </p:pic>
          <p:sp>
            <p:nvSpPr>
              <p:cNvPr id="76" name="Oval 75"/>
              <p:cNvSpPr/>
              <p:nvPr/>
            </p:nvSpPr>
            <p:spPr bwMode="auto">
              <a:xfrm>
                <a:off x="9887970" y="1462884"/>
                <a:ext cx="560603" cy="558513"/>
              </a:xfrm>
              <a:prstGeom prst="ellipse">
                <a:avLst/>
              </a:prstGeom>
              <a:noFill/>
              <a:ln w="19050" cap="flat" cmpd="sng" algn="ctr">
                <a:solidFill>
                  <a:srgbClr val="FFFFFF"/>
                </a:solidFill>
                <a:prstDash val="solid"/>
                <a:headEnd type="none" w="med" len="med"/>
                <a:tailEnd type="none" w="med" len="med"/>
              </a:ln>
              <a:effectLst/>
            </p:spPr>
            <p:txBody>
              <a:bodyPr vert="horz" wrap="square" lIns="67219" tIns="33610" rIns="67219" bIns="33610" numCol="1" rtlCol="0" anchor="ctr" anchorCtr="0" compatLnSpc="1">
                <a:prstTxWarp prst="textNoShape">
                  <a:avLst/>
                </a:prstTxWarp>
              </a:bodyPr>
              <a:lstStyle/>
              <a:p>
                <a:pPr algn="ctr" defTabSz="672008" fontAlgn="base">
                  <a:lnSpc>
                    <a:spcPct val="90000"/>
                  </a:lnSpc>
                  <a:spcBef>
                    <a:spcPct val="0"/>
                  </a:spcBef>
                  <a:spcAft>
                    <a:spcPct val="0"/>
                  </a:spcAft>
                  <a:defRPr/>
                </a:pPr>
                <a:endParaRPr lang="en-US" sz="1442" b="1" kern="0" spc="-37" dirty="0">
                  <a:gradFill>
                    <a:gsLst>
                      <a:gs pos="14679">
                        <a:srgbClr val="FFFFFF"/>
                      </a:gs>
                      <a:gs pos="38000">
                        <a:srgbClr val="FFFFFF"/>
                      </a:gs>
                    </a:gsLst>
                    <a:lin ang="5400000" scaled="1"/>
                  </a:gradFill>
                  <a:cs typeface="Segoe UI" panose="020B0502040204020203" pitchFamily="34" charset="0"/>
                </a:endParaRPr>
              </a:p>
            </p:txBody>
          </p:sp>
        </p:grpSp>
        <p:sp>
          <p:nvSpPr>
            <p:cNvPr id="14" name="Rectangle 13"/>
            <p:cNvSpPr/>
            <p:nvPr/>
          </p:nvSpPr>
          <p:spPr bwMode="auto">
            <a:xfrm>
              <a:off x="5265853" y="2400508"/>
              <a:ext cx="6212639" cy="1749833"/>
            </a:xfrm>
            <a:prstGeom prst="rect">
              <a:avLst/>
            </a:prstGeom>
            <a:solidFill>
              <a:srgbClr val="0072C6"/>
            </a:solidFill>
            <a:ln w="25400" cap="flat" cmpd="sng" algn="ctr">
              <a:noFill/>
              <a:prstDash val="solid"/>
              <a:headEnd type="none" w="med" len="med"/>
              <a:tailEnd type="none" w="med" len="med"/>
            </a:ln>
            <a:effectLst/>
          </p:spPr>
          <p:txBody>
            <a:bodyPr vert="horz" wrap="square" lIns="731313" tIns="274243" rIns="89613" bIns="0" numCol="1" rtlCol="0" anchor="t" anchorCtr="0" compatLnSpc="1">
              <a:prstTxWarp prst="textNoShape">
                <a:avLst/>
              </a:prstTxWarp>
            </a:bodyPr>
            <a:lstStyle/>
            <a:p>
              <a:pPr defTabSz="913863"/>
              <a:r>
                <a:rPr lang="en-US" sz="2800" dirty="0">
                  <a:gradFill>
                    <a:gsLst>
                      <a:gs pos="14679">
                        <a:srgbClr val="FFFFFF"/>
                      </a:gs>
                      <a:gs pos="38000">
                        <a:srgbClr val="FFFFFF"/>
                      </a:gs>
                    </a:gsLst>
                    <a:lin ang="5400000" scaled="1"/>
                  </a:gradFill>
                  <a:latin typeface="Segoe UI Light"/>
                </a:rPr>
                <a:t>  </a:t>
              </a:r>
            </a:p>
          </p:txBody>
        </p:sp>
        <p:sp>
          <p:nvSpPr>
            <p:cNvPr id="15" name="Rectangle 14"/>
            <p:cNvSpPr/>
            <p:nvPr/>
          </p:nvSpPr>
          <p:spPr>
            <a:xfrm>
              <a:off x="7464216" y="2965501"/>
              <a:ext cx="1887788" cy="497848"/>
            </a:xfrm>
            <a:prstGeom prst="rect">
              <a:avLst/>
            </a:prstGeom>
          </p:spPr>
          <p:txBody>
            <a:bodyPr wrap="square">
              <a:spAutoFit/>
            </a:bodyPr>
            <a:lstStyle/>
            <a:p>
              <a:pPr marL="0" lvl="1" algn="ctr" defTabSz="913687">
                <a:lnSpc>
                  <a:spcPct val="90000"/>
                </a:lnSpc>
                <a:spcAft>
                  <a:spcPts val="333"/>
                </a:spcAft>
                <a:defRPr/>
              </a:pPr>
              <a:r>
                <a:rPr lang="en-US" sz="1470" dirty="0">
                  <a:solidFill>
                    <a:srgbClr val="FFFFFF"/>
                  </a:solidFill>
                </a:rPr>
                <a:t>Unified Base Class Library</a:t>
              </a:r>
            </a:p>
          </p:txBody>
        </p:sp>
        <p:sp>
          <p:nvSpPr>
            <p:cNvPr id="16" name="Rectangle 15"/>
            <p:cNvSpPr/>
            <p:nvPr/>
          </p:nvSpPr>
          <p:spPr bwMode="auto">
            <a:xfrm>
              <a:off x="5265855" y="4198600"/>
              <a:ext cx="6212638" cy="363631"/>
            </a:xfrm>
            <a:prstGeom prst="rect">
              <a:avLst/>
            </a:prstGeom>
            <a:solidFill>
              <a:srgbClr val="68217A"/>
            </a:solidFill>
            <a:ln w="25400" cap="flat" cmpd="sng" algn="ctr">
              <a:noFill/>
              <a:prstDash val="solid"/>
              <a:headEnd type="none" w="med" len="med"/>
              <a:tailEnd type="none" w="med" len="med"/>
            </a:ln>
            <a:effectLst/>
          </p:spPr>
          <p:txBody>
            <a:bodyPr vert="horz" wrap="square" lIns="731210" tIns="44779" rIns="89552" bIns="71641" numCol="1" rtlCol="0" anchor="t" anchorCtr="0" compatLnSpc="1">
              <a:prstTxWarp prst="textNoShape">
                <a:avLst/>
              </a:prstTxWarp>
            </a:bodyPr>
            <a:lstStyle/>
            <a:p>
              <a:pPr defTabSz="913687"/>
              <a:endParaRPr lang="en-US" sz="2400" dirty="0">
                <a:gradFill>
                  <a:gsLst>
                    <a:gs pos="14679">
                      <a:srgbClr val="FFFFFF"/>
                    </a:gs>
                    <a:gs pos="38000">
                      <a:srgbClr val="FFFFFF"/>
                    </a:gs>
                  </a:gsLst>
                  <a:lin ang="5400000" scaled="1"/>
                </a:gradFill>
              </a:endParaRPr>
            </a:p>
          </p:txBody>
        </p:sp>
        <p:sp>
          <p:nvSpPr>
            <p:cNvPr id="17" name="Rectangle 16"/>
            <p:cNvSpPr/>
            <p:nvPr/>
          </p:nvSpPr>
          <p:spPr>
            <a:xfrm>
              <a:off x="7464216" y="4244499"/>
              <a:ext cx="2189205" cy="294183"/>
            </a:xfrm>
            <a:prstGeom prst="rect">
              <a:avLst/>
            </a:prstGeom>
          </p:spPr>
          <p:txBody>
            <a:bodyPr wrap="square">
              <a:spAutoFit/>
            </a:bodyPr>
            <a:lstStyle/>
            <a:p>
              <a:pPr marL="0" lvl="1" defTabSz="913687">
                <a:lnSpc>
                  <a:spcPct val="90000"/>
                </a:lnSpc>
                <a:spcAft>
                  <a:spcPts val="333"/>
                </a:spcAft>
                <a:defRPr/>
              </a:pPr>
              <a:r>
                <a:rPr lang="en-US" sz="1470" dirty="0">
                  <a:solidFill>
                    <a:srgbClr val="FFFFFF"/>
                  </a:solidFill>
                </a:rPr>
                <a:t>Runtime Adaption Layer</a:t>
              </a:r>
              <a:endParaRPr lang="en-US" sz="1470" dirty="0">
                <a:solidFill>
                  <a:srgbClr val="FFFFFF"/>
                </a:solidFill>
              </a:endParaRPr>
            </a:p>
          </p:txBody>
        </p:sp>
        <p:sp>
          <p:nvSpPr>
            <p:cNvPr id="18" name="Rectangle 17"/>
            <p:cNvSpPr/>
            <p:nvPr/>
          </p:nvSpPr>
          <p:spPr bwMode="auto">
            <a:xfrm>
              <a:off x="5265854" y="4610489"/>
              <a:ext cx="2042617" cy="1004533"/>
            </a:xfrm>
            <a:prstGeom prst="rect">
              <a:avLst/>
            </a:prstGeom>
            <a:solidFill>
              <a:srgbClr val="68217A"/>
            </a:solidFill>
            <a:ln w="25400" cap="flat" cmpd="sng" algn="ctr">
              <a:noFill/>
              <a:prstDash val="solid"/>
              <a:headEnd type="none" w="med" len="med"/>
              <a:tailEnd type="none" w="med" len="med"/>
            </a:ln>
            <a:effectLst/>
          </p:spPr>
          <p:txBody>
            <a:bodyPr vert="horz" wrap="square" lIns="731210" tIns="44779" rIns="89552" bIns="71641" numCol="1" rtlCol="0" anchor="t" anchorCtr="0" compatLnSpc="1">
              <a:prstTxWarp prst="textNoShape">
                <a:avLst/>
              </a:prstTxWarp>
            </a:bodyPr>
            <a:lstStyle/>
            <a:p>
              <a:pPr defTabSz="913687"/>
              <a:endParaRPr lang="en-US" sz="2400" dirty="0">
                <a:gradFill>
                  <a:gsLst>
                    <a:gs pos="14679">
                      <a:srgbClr val="FFFFFF"/>
                    </a:gs>
                    <a:gs pos="38000">
                      <a:srgbClr val="FFFFFF"/>
                    </a:gs>
                  </a:gsLst>
                  <a:lin ang="5400000" scaled="1"/>
                </a:gradFill>
              </a:endParaRPr>
            </a:p>
          </p:txBody>
        </p:sp>
        <p:sp>
          <p:nvSpPr>
            <p:cNvPr id="19" name="Rectangle 18"/>
            <p:cNvSpPr/>
            <p:nvPr/>
          </p:nvSpPr>
          <p:spPr bwMode="auto">
            <a:xfrm>
              <a:off x="7365806" y="4610489"/>
              <a:ext cx="2033181" cy="1004533"/>
            </a:xfrm>
            <a:prstGeom prst="rect">
              <a:avLst/>
            </a:prstGeom>
            <a:solidFill>
              <a:srgbClr val="68217A"/>
            </a:solidFill>
            <a:ln w="25400" cap="flat" cmpd="sng" algn="ctr">
              <a:noFill/>
              <a:prstDash val="solid"/>
              <a:headEnd type="none" w="med" len="med"/>
              <a:tailEnd type="none" w="med" len="med"/>
            </a:ln>
            <a:effectLst/>
          </p:spPr>
          <p:txBody>
            <a:bodyPr vert="horz" wrap="square" lIns="731210" tIns="44779" rIns="89552" bIns="71641" numCol="1" rtlCol="0" anchor="t" anchorCtr="0" compatLnSpc="1">
              <a:prstTxWarp prst="textNoShape">
                <a:avLst/>
              </a:prstTxWarp>
            </a:bodyPr>
            <a:lstStyle/>
            <a:p>
              <a:pPr defTabSz="913687"/>
              <a:endParaRPr lang="en-US" sz="2400" dirty="0">
                <a:gradFill>
                  <a:gsLst>
                    <a:gs pos="14679">
                      <a:srgbClr val="FFFFFF"/>
                    </a:gs>
                    <a:gs pos="38000">
                      <a:srgbClr val="FFFFFF"/>
                    </a:gs>
                  </a:gsLst>
                  <a:lin ang="5400000" scaled="1"/>
                </a:gradFill>
              </a:endParaRPr>
            </a:p>
          </p:txBody>
        </p:sp>
        <p:sp>
          <p:nvSpPr>
            <p:cNvPr id="20" name="Rectangle 19"/>
            <p:cNvSpPr/>
            <p:nvPr/>
          </p:nvSpPr>
          <p:spPr bwMode="auto">
            <a:xfrm>
              <a:off x="9454747" y="4608130"/>
              <a:ext cx="2023746" cy="1004533"/>
            </a:xfrm>
            <a:prstGeom prst="rect">
              <a:avLst/>
            </a:prstGeom>
            <a:solidFill>
              <a:srgbClr val="68217A">
                <a:alpha val="70000"/>
              </a:srgbClr>
            </a:solidFill>
            <a:ln w="25400" cap="flat" cmpd="sng" algn="ctr">
              <a:noFill/>
              <a:prstDash val="solid"/>
              <a:headEnd type="none" w="med" len="med"/>
              <a:tailEnd type="none" w="med" len="med"/>
            </a:ln>
            <a:effectLst/>
          </p:spPr>
          <p:txBody>
            <a:bodyPr vert="horz" wrap="square" lIns="731210" tIns="44779" rIns="89552" bIns="71641" numCol="1" rtlCol="0" anchor="t" anchorCtr="0" compatLnSpc="1">
              <a:prstTxWarp prst="textNoShape">
                <a:avLst/>
              </a:prstTxWarp>
            </a:bodyPr>
            <a:lstStyle/>
            <a:p>
              <a:pPr defTabSz="913687"/>
              <a:endParaRPr lang="en-US" sz="2400" dirty="0">
                <a:gradFill>
                  <a:gsLst>
                    <a:gs pos="14679">
                      <a:srgbClr val="FFFFFF"/>
                    </a:gs>
                    <a:gs pos="38000">
                      <a:srgbClr val="FFFFFF"/>
                    </a:gs>
                  </a:gsLst>
                  <a:lin ang="5400000" scaled="1"/>
                </a:gradFill>
              </a:endParaRPr>
            </a:p>
          </p:txBody>
        </p:sp>
        <p:sp>
          <p:nvSpPr>
            <p:cNvPr id="21" name="Rectangle 20"/>
            <p:cNvSpPr/>
            <p:nvPr/>
          </p:nvSpPr>
          <p:spPr>
            <a:xfrm>
              <a:off x="7431001" y="4705898"/>
              <a:ext cx="1806601" cy="294183"/>
            </a:xfrm>
            <a:prstGeom prst="rect">
              <a:avLst/>
            </a:prstGeom>
          </p:spPr>
          <p:txBody>
            <a:bodyPr wrap="square">
              <a:spAutoFit/>
            </a:bodyPr>
            <a:lstStyle/>
            <a:p>
              <a:pPr marL="0" lvl="1" defTabSz="913687">
                <a:lnSpc>
                  <a:spcPct val="90000"/>
                </a:lnSpc>
                <a:spcAft>
                  <a:spcPts val="333"/>
                </a:spcAft>
                <a:defRPr/>
              </a:pPr>
              <a:r>
                <a:rPr lang="en-US" sz="1470" dirty="0">
                  <a:solidFill>
                    <a:srgbClr val="FFFFFF"/>
                  </a:solidFill>
                </a:rPr>
                <a:t>.NET Native</a:t>
              </a:r>
            </a:p>
          </p:txBody>
        </p:sp>
        <p:grpSp>
          <p:nvGrpSpPr>
            <p:cNvPr id="22" name="Group 21"/>
            <p:cNvGrpSpPr>
              <a:grpSpLocks noChangeAspect="1"/>
            </p:cNvGrpSpPr>
            <p:nvPr/>
          </p:nvGrpSpPr>
          <p:grpSpPr>
            <a:xfrm>
              <a:off x="6775642" y="4688663"/>
              <a:ext cx="467903" cy="382410"/>
              <a:chOff x="9061629" y="5706715"/>
              <a:chExt cx="380421" cy="310912"/>
            </a:xfrm>
          </p:grpSpPr>
          <p:sp>
            <p:nvSpPr>
              <p:cNvPr id="72"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sp>
            <p:nvSpPr>
              <p:cNvPr id="73"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sp>
            <p:nvSpPr>
              <p:cNvPr id="74"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grpSp>
        <p:grpSp>
          <p:nvGrpSpPr>
            <p:cNvPr id="23" name="Group 22"/>
            <p:cNvGrpSpPr>
              <a:grpSpLocks noChangeAspect="1"/>
            </p:cNvGrpSpPr>
            <p:nvPr/>
          </p:nvGrpSpPr>
          <p:grpSpPr>
            <a:xfrm>
              <a:off x="8829148" y="4696074"/>
              <a:ext cx="467903" cy="382410"/>
              <a:chOff x="9061629" y="5706715"/>
              <a:chExt cx="380421" cy="310912"/>
            </a:xfrm>
          </p:grpSpPr>
          <p:sp>
            <p:nvSpPr>
              <p:cNvPr id="69"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sp>
            <p:nvSpPr>
              <p:cNvPr id="70"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sp>
            <p:nvSpPr>
              <p:cNvPr id="71"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grpSp>
        <p:grpSp>
          <p:nvGrpSpPr>
            <p:cNvPr id="24" name="Group 23"/>
            <p:cNvGrpSpPr>
              <a:grpSpLocks noChangeAspect="1"/>
            </p:cNvGrpSpPr>
            <p:nvPr/>
          </p:nvGrpSpPr>
          <p:grpSpPr>
            <a:xfrm>
              <a:off x="10952707" y="4717196"/>
              <a:ext cx="467903" cy="382410"/>
              <a:chOff x="9061629" y="5706715"/>
              <a:chExt cx="380421" cy="310912"/>
            </a:xfrm>
          </p:grpSpPr>
          <p:sp>
            <p:nvSpPr>
              <p:cNvPr id="66"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sp>
            <p:nvSpPr>
              <p:cNvPr id="67"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sp>
            <p:nvSpPr>
              <p:cNvPr id="68"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32050"/>
                <a:endParaRPr lang="en-US" sz="1600">
                  <a:gradFill>
                    <a:gsLst>
                      <a:gs pos="14679">
                        <a:srgbClr val="FFFFFF"/>
                      </a:gs>
                      <a:gs pos="38000">
                        <a:srgbClr val="FFFFFF"/>
                      </a:gs>
                    </a:gsLst>
                    <a:lin ang="5400000" scaled="1"/>
                  </a:gradFill>
                </a:endParaRPr>
              </a:p>
            </p:txBody>
          </p:sp>
        </p:grpSp>
        <p:sp>
          <p:nvSpPr>
            <p:cNvPr id="25" name="Rectangle 24"/>
            <p:cNvSpPr/>
            <p:nvPr/>
          </p:nvSpPr>
          <p:spPr>
            <a:xfrm>
              <a:off x="5372017" y="4732777"/>
              <a:ext cx="1806601" cy="294183"/>
            </a:xfrm>
            <a:prstGeom prst="rect">
              <a:avLst/>
            </a:prstGeom>
          </p:spPr>
          <p:txBody>
            <a:bodyPr wrap="square">
              <a:spAutoFit/>
            </a:bodyPr>
            <a:lstStyle/>
            <a:p>
              <a:pPr marL="0" lvl="1" defTabSz="913687">
                <a:lnSpc>
                  <a:spcPct val="90000"/>
                </a:lnSpc>
                <a:spcAft>
                  <a:spcPts val="333"/>
                </a:spcAft>
                <a:defRPr/>
              </a:pPr>
              <a:r>
                <a:rPr lang="en-US" sz="1470" dirty="0">
                  <a:solidFill>
                    <a:srgbClr val="FFFFFF"/>
                  </a:solidFill>
                </a:rPr>
                <a:t>Core CLR</a:t>
              </a:r>
              <a:endParaRPr lang="en-US" sz="1470" dirty="0">
                <a:solidFill>
                  <a:srgbClr val="FFFFFF"/>
                </a:solidFill>
              </a:endParaRPr>
            </a:p>
          </p:txBody>
        </p:sp>
        <p:sp>
          <p:nvSpPr>
            <p:cNvPr id="26" name="Rectangle 25"/>
            <p:cNvSpPr/>
            <p:nvPr/>
          </p:nvSpPr>
          <p:spPr>
            <a:xfrm>
              <a:off x="9549749" y="4694225"/>
              <a:ext cx="1806601" cy="294183"/>
            </a:xfrm>
            <a:prstGeom prst="rect">
              <a:avLst/>
            </a:prstGeom>
          </p:spPr>
          <p:txBody>
            <a:bodyPr wrap="square">
              <a:spAutoFit/>
            </a:bodyPr>
            <a:lstStyle/>
            <a:p>
              <a:pPr marL="0" lvl="1" defTabSz="913687">
                <a:lnSpc>
                  <a:spcPct val="90000"/>
                </a:lnSpc>
                <a:spcAft>
                  <a:spcPts val="333"/>
                </a:spcAft>
                <a:defRPr/>
              </a:pPr>
              <a:r>
                <a:rPr lang="en-US" sz="1470" dirty="0">
                  <a:solidFill>
                    <a:srgbClr val="FFFFFF"/>
                  </a:solidFill>
                </a:rPr>
                <a:t>Other Runtime</a:t>
              </a:r>
              <a:endParaRPr lang="en-US" sz="1470" dirty="0">
                <a:solidFill>
                  <a:srgbClr val="FFFFFF"/>
                </a:solidFill>
              </a:endParaRPr>
            </a:p>
          </p:txBody>
        </p:sp>
        <p:grpSp>
          <p:nvGrpSpPr>
            <p:cNvPr id="27" name="Group 26"/>
            <p:cNvGrpSpPr/>
            <p:nvPr/>
          </p:nvGrpSpPr>
          <p:grpSpPr>
            <a:xfrm>
              <a:off x="8957306" y="1874045"/>
              <a:ext cx="375068" cy="397698"/>
              <a:chOff x="7756767" y="1459868"/>
              <a:chExt cx="551286" cy="565459"/>
            </a:xfrm>
          </p:grpSpPr>
          <p:sp>
            <p:nvSpPr>
              <p:cNvPr id="61" name="Freeform 626"/>
              <p:cNvSpPr>
                <a:spLocks noChangeAspect="1" noEditPoints="1"/>
              </p:cNvSpPr>
              <p:nvPr/>
            </p:nvSpPr>
            <p:spPr bwMode="auto">
              <a:xfrm>
                <a:off x="8012305" y="1622320"/>
                <a:ext cx="246723" cy="16647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67222" tIns="33611" rIns="67222" bIns="33611" numCol="1" anchor="t" anchorCtr="0" compatLnSpc="1">
                <a:prstTxWarp prst="textNoShape">
                  <a:avLst/>
                </a:prstTxWarp>
              </a:bodyPr>
              <a:lstStyle/>
              <a:p>
                <a:pPr defTabSz="672202">
                  <a:defRPr/>
                </a:pPr>
                <a:endParaRPr lang="en-US" sz="793" b="1" kern="0">
                  <a:gradFill>
                    <a:gsLst>
                      <a:gs pos="14679">
                        <a:srgbClr val="FFFFFF"/>
                      </a:gs>
                      <a:gs pos="38000">
                        <a:srgbClr val="FFFFFF"/>
                      </a:gs>
                    </a:gsLst>
                    <a:lin ang="5400000" scaled="1"/>
                  </a:gradFill>
                  <a:cs typeface="Segoe UI" panose="020B0502040204020203" pitchFamily="34" charset="0"/>
                </a:endParaRPr>
              </a:p>
            </p:txBody>
          </p:sp>
          <p:sp>
            <p:nvSpPr>
              <p:cNvPr id="62" name="Rounded Rectangle 6"/>
              <p:cNvSpPr>
                <a:spLocks noChangeAspect="1"/>
              </p:cNvSpPr>
              <p:nvPr/>
            </p:nvSpPr>
            <p:spPr bwMode="black">
              <a:xfrm rot="16200000">
                <a:off x="7838595" y="1632240"/>
                <a:ext cx="121390" cy="18753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30252" rIns="60504" bIns="30252" numCol="1" rtlCol="0" anchor="ctr" anchorCtr="0" compatLnSpc="1">
                <a:prstTxWarp prst="textNoShape">
                  <a:avLst/>
                </a:prstTxWarp>
              </a:bodyPr>
              <a:lstStyle/>
              <a:p>
                <a:pPr algn="ctr" defTabSz="544562">
                  <a:defRPr/>
                </a:pPr>
                <a:endParaRPr lang="en-US" sz="1298" b="1" kern="0" spc="-89" dirty="0">
                  <a:gradFill>
                    <a:gsLst>
                      <a:gs pos="14679">
                        <a:srgbClr val="FFFFFF"/>
                      </a:gs>
                      <a:gs pos="38000">
                        <a:srgbClr val="FFFFFF"/>
                      </a:gs>
                    </a:gsLst>
                    <a:lin ang="5400000" scaled="1"/>
                  </a:gradFill>
                  <a:cs typeface="Segoe UI" panose="020B0502040204020203" pitchFamily="34" charset="0"/>
                </a:endParaRPr>
              </a:p>
            </p:txBody>
          </p:sp>
          <p:sp>
            <p:nvSpPr>
              <p:cNvPr id="63" name="Freeform 62"/>
              <p:cNvSpPr>
                <a:spLocks noChangeAspect="1" noEditPoints="1"/>
              </p:cNvSpPr>
              <p:nvPr/>
            </p:nvSpPr>
            <p:spPr bwMode="auto">
              <a:xfrm>
                <a:off x="7962172" y="1528498"/>
                <a:ext cx="61767" cy="123192"/>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67222" tIns="33611" rIns="67222" bIns="33611" numCol="1" anchor="t" anchorCtr="0" compatLnSpc="1">
                <a:prstTxWarp prst="textNoShape">
                  <a:avLst/>
                </a:prstTxWarp>
              </a:bodyPr>
              <a:lstStyle/>
              <a:p>
                <a:pPr defTabSz="672202">
                  <a:defRPr/>
                </a:pPr>
                <a:endParaRPr lang="en-US" sz="1298" b="1" kern="0">
                  <a:gradFill>
                    <a:gsLst>
                      <a:gs pos="14679">
                        <a:srgbClr val="FFFFFF"/>
                      </a:gs>
                      <a:gs pos="38000">
                        <a:srgbClr val="FFFFFF"/>
                      </a:gs>
                    </a:gsLst>
                    <a:lin ang="5400000" scaled="1"/>
                  </a:gradFill>
                  <a:cs typeface="Segoe UI" panose="020B0502040204020203" pitchFamily="34" charset="0"/>
                </a:endParaRPr>
              </a:p>
            </p:txBody>
          </p:sp>
          <p:sp>
            <p:nvSpPr>
              <p:cNvPr id="64" name="Oval 63"/>
              <p:cNvSpPr/>
              <p:nvPr/>
            </p:nvSpPr>
            <p:spPr bwMode="auto">
              <a:xfrm>
                <a:off x="7756767" y="1459868"/>
                <a:ext cx="551286" cy="565459"/>
              </a:xfrm>
              <a:prstGeom prst="ellipse">
                <a:avLst/>
              </a:prstGeom>
              <a:noFill/>
              <a:ln w="19050" cap="flat" cmpd="sng" algn="ctr">
                <a:solidFill>
                  <a:srgbClr val="FFFFFF"/>
                </a:solidFill>
                <a:prstDash val="solid"/>
                <a:headEnd type="none" w="med" len="med"/>
                <a:tailEnd type="none" w="med" len="med"/>
              </a:ln>
              <a:effectLst/>
            </p:spPr>
            <p:txBody>
              <a:bodyPr vert="horz" wrap="square" lIns="67219" tIns="33610" rIns="67219" bIns="33610" numCol="1" rtlCol="0" anchor="ctr" anchorCtr="0" compatLnSpc="1">
                <a:prstTxWarp prst="textNoShape">
                  <a:avLst/>
                </a:prstTxWarp>
              </a:bodyPr>
              <a:lstStyle/>
              <a:p>
                <a:pPr algn="ctr" defTabSz="672008" fontAlgn="base">
                  <a:lnSpc>
                    <a:spcPct val="90000"/>
                  </a:lnSpc>
                  <a:spcBef>
                    <a:spcPct val="0"/>
                  </a:spcBef>
                  <a:spcAft>
                    <a:spcPct val="0"/>
                  </a:spcAft>
                  <a:defRPr/>
                </a:pPr>
                <a:endParaRPr lang="en-US" sz="1442" b="1" kern="0" spc="-37" dirty="0">
                  <a:gradFill>
                    <a:gsLst>
                      <a:gs pos="14679">
                        <a:srgbClr val="FFFFFF"/>
                      </a:gs>
                      <a:gs pos="38000">
                        <a:srgbClr val="FFFFFF"/>
                      </a:gs>
                    </a:gsLst>
                    <a:lin ang="5400000" scaled="1"/>
                  </a:gradFill>
                  <a:cs typeface="Segoe UI" panose="020B0502040204020203" pitchFamily="34" charset="0"/>
                </a:endParaRPr>
              </a:p>
            </p:txBody>
          </p:sp>
          <p:pic>
            <p:nvPicPr>
              <p:cNvPr id="65" name="Picture 2" descr="http://cdn.flaticon.com/png/256/37966.png"/>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t="30843" b="35137"/>
              <a:stretch/>
            </p:blipFill>
            <p:spPr bwMode="auto">
              <a:xfrm>
                <a:off x="7817482" y="1804843"/>
                <a:ext cx="431870" cy="12357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421506" y="5194843"/>
              <a:ext cx="258431" cy="304263"/>
            </a:xfrm>
            <a:prstGeom prst="rect">
              <a:avLst/>
            </a:prstGeom>
          </p:spPr>
        </p:pic>
        <p:pic>
          <p:nvPicPr>
            <p:cNvPr id="29" name="Picture 2" descr="http://files.softicons.com/download/system-icons/windows-8-metro-icons-by-dakirby309/png/512x512/Folders%20&amp;%20OS/Linu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1142" y="5199043"/>
              <a:ext cx="354465" cy="3479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temp\WinAzure_rgb_Wht_S.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371" t="15460" r="80628" b="15496"/>
            <a:stretch/>
          </p:blipFill>
          <p:spPr bwMode="auto">
            <a:xfrm>
              <a:off x="5367947" y="5219773"/>
              <a:ext cx="307341" cy="3121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4299" y="2531108"/>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103" y="2531957"/>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6783" y="2528249"/>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2038" y="2912284"/>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842" y="2913133"/>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4522" y="2909424"/>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8472" y="2526629"/>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5275" y="2527478"/>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0955" y="2523769"/>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6210" y="2907805"/>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3014" y="2908654"/>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8694" y="2904945"/>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7291" y="3310018"/>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4095" y="3310867"/>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9775" y="3307159"/>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5030" y="3691194"/>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834" y="3692043"/>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7513" y="3688334"/>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8472" y="3349877"/>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5275" y="3350726"/>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0955" y="3347017"/>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6210" y="3731053"/>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3014" y="3731902"/>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8694" y="3728193"/>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5166" y="4700527"/>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9550" y="5036719"/>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4259" y="1843889"/>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9307" y="1860653"/>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00115" y="1874045"/>
              <a:ext cx="349324" cy="37795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www.getbreezenow.com/sites/default/files/images/nuget-logo-ma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0551" y="1886738"/>
              <a:ext cx="349324" cy="3779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7545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262" y="500062"/>
            <a:ext cx="9515475" cy="5857875"/>
          </a:xfrm>
          <a:prstGeom prst="rect">
            <a:avLst/>
          </a:prstGeom>
        </p:spPr>
      </p:pic>
    </p:spTree>
    <p:extLst>
      <p:ext uri="{BB962C8B-B14F-4D97-AF65-F5344CB8AC3E}">
        <p14:creationId xmlns:p14="http://schemas.microsoft.com/office/powerpoint/2010/main" val="1379746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68217A"/>
                </a:solidFill>
              </a:rPr>
              <a:t>Why does Microsoft contribute to F#?</a:t>
            </a:r>
            <a:endParaRPr lang="en-US">
              <a:solidFill>
                <a:srgbClr val="68217A"/>
              </a:solidFill>
            </a:endParaRPr>
          </a:p>
        </p:txBody>
      </p:sp>
      <p:sp>
        <p:nvSpPr>
          <p:cNvPr id="3" name="Content Placeholder 2"/>
          <p:cNvSpPr>
            <a:spLocks noGrp="1"/>
          </p:cNvSpPr>
          <p:nvPr>
            <p:ph idx="1"/>
          </p:nvPr>
        </p:nvSpPr>
        <p:spPr/>
        <p:txBody>
          <a:bodyPr/>
          <a:lstStyle/>
          <a:p>
            <a:pPr marL="0" indent="0">
              <a:spcAft>
                <a:spcPts val="600"/>
              </a:spcAft>
              <a:buNone/>
            </a:pPr>
            <a:r>
              <a:rPr lang="en-US"/>
              <a:t>Support customers and partners using F#</a:t>
            </a:r>
          </a:p>
          <a:p>
            <a:pPr marL="0" indent="0">
              <a:spcAft>
                <a:spcPts val="600"/>
              </a:spcAft>
              <a:buNone/>
            </a:pPr>
            <a:r>
              <a:rPr lang="en-US"/>
              <a:t>Support teams at Microsoft using </a:t>
            </a:r>
            <a:r>
              <a:rPr lang="en-US"/>
              <a:t>F</a:t>
            </a:r>
            <a:r>
              <a:rPr lang="en-US" smtClean="0"/>
              <a:t>#</a:t>
            </a:r>
          </a:p>
          <a:p>
            <a:pPr marL="0" indent="0">
              <a:spcAft>
                <a:spcPts val="600"/>
              </a:spcAft>
              <a:buNone/>
            </a:pPr>
            <a:r>
              <a:rPr lang="en-US" smtClean="0"/>
              <a:t>Foster the .NET open source ecosystem</a:t>
            </a:r>
          </a:p>
          <a:p>
            <a:pPr marL="0" indent="0">
              <a:spcAft>
                <a:spcPts val="600"/>
              </a:spcAft>
              <a:buNone/>
            </a:pPr>
            <a:r>
              <a:rPr lang="en-US" smtClean="0"/>
              <a:t>Broaden the .NET platform</a:t>
            </a:r>
            <a:endParaRPr lang="en-US"/>
          </a:p>
          <a:p>
            <a:pPr marL="0" indent="0">
              <a:spcAft>
                <a:spcPts val="600"/>
              </a:spcAft>
              <a:buNone/>
            </a:pPr>
            <a:r>
              <a:rPr lang="en-US" smtClean="0"/>
              <a:t>Facilitate </a:t>
            </a:r>
            <a:r>
              <a:rPr lang="en-US" smtClean="0"/>
              <a:t>cloud, scientific, numeric, GPU...programming</a:t>
            </a:r>
          </a:p>
          <a:p>
            <a:pPr marL="0" indent="0">
              <a:spcAft>
                <a:spcPts val="600"/>
              </a:spcAft>
              <a:buNone/>
            </a:pPr>
            <a:r>
              <a:rPr lang="en-US" smtClean="0"/>
              <a:t>Participate </a:t>
            </a:r>
            <a:r>
              <a:rPr lang="en-US" smtClean="0"/>
              <a:t>in programming language research</a:t>
            </a:r>
          </a:p>
          <a:p>
            <a:pPr marL="0" indent="0">
              <a:buNone/>
            </a:pPr>
            <a:endParaRPr lang="en-US" smtClean="0"/>
          </a:p>
          <a:p>
            <a:pPr marL="0" indent="0">
              <a:buNone/>
            </a:pPr>
            <a:endParaRPr lang="en-US"/>
          </a:p>
        </p:txBody>
      </p:sp>
    </p:spTree>
    <p:extLst>
      <p:ext uri="{BB962C8B-B14F-4D97-AF65-F5344CB8AC3E}">
        <p14:creationId xmlns:p14="http://schemas.microsoft.com/office/powerpoint/2010/main" val="12276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5470" y="454773"/>
            <a:ext cx="10515600" cy="1325563"/>
          </a:xfrm>
        </p:spPr>
        <p:txBody>
          <a:bodyPr>
            <a:normAutofit/>
          </a:bodyPr>
          <a:lstStyle/>
          <a:p>
            <a:r>
              <a:rPr lang="en-US" sz="6000" smtClean="0">
                <a:solidFill>
                  <a:schemeClr val="bg1"/>
                </a:solidFill>
              </a:rPr>
              <a:t>Questions</a:t>
            </a:r>
            <a:endParaRPr lang="en-US" sz="6000">
              <a:solidFill>
                <a:schemeClr val="bg1"/>
              </a:solidFill>
            </a:endParaRPr>
          </a:p>
        </p:txBody>
      </p:sp>
      <p:sp>
        <p:nvSpPr>
          <p:cNvPr id="4" name="TextBox 3"/>
          <p:cNvSpPr txBox="1"/>
          <p:nvPr/>
        </p:nvSpPr>
        <p:spPr>
          <a:xfrm>
            <a:off x="515470" y="1780336"/>
            <a:ext cx="11344836" cy="584775"/>
          </a:xfrm>
          <a:prstGeom prst="rect">
            <a:avLst/>
          </a:prstGeom>
          <a:noFill/>
        </p:spPr>
        <p:txBody>
          <a:bodyPr wrap="square" rtlCol="0">
            <a:spAutoFit/>
          </a:bodyPr>
          <a:lstStyle/>
          <a:p>
            <a:r>
              <a:rPr lang="en-US" sz="3200" smtClean="0">
                <a:solidFill>
                  <a:srgbClr val="C891D6"/>
                </a:solidFill>
                <a:latin typeface="Consolas" panose="020B0609020204030204" pitchFamily="49" charset="0"/>
                <a:cs typeface="Consolas" panose="020B0609020204030204" pitchFamily="49" charset="0"/>
              </a:rPr>
              <a:t>tryAnswer: seq&lt;Question&gt; -&gt; seq&lt;Option&lt;Answer&gt;&gt; </a:t>
            </a:r>
            <a:r>
              <a:rPr lang="en-US" smtClean="0"/>
              <a:t>:</a:t>
            </a:r>
            <a:endParaRPr lang="en-US"/>
          </a:p>
        </p:txBody>
      </p:sp>
      <p:sp>
        <p:nvSpPr>
          <p:cNvPr id="5" name="Title 1"/>
          <p:cNvSpPr txBox="1">
            <a:spLocks/>
          </p:cNvSpPr>
          <p:nvPr/>
        </p:nvSpPr>
        <p:spPr>
          <a:xfrm>
            <a:off x="624340" y="4787153"/>
            <a:ext cx="8726138" cy="14216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smtClean="0">
                <a:solidFill>
                  <a:srgbClr val="C891D6"/>
                </a:solidFill>
                <a:latin typeface="Segoe UI Light" panose="020B0502040204020203" pitchFamily="34" charset="0"/>
                <a:cs typeface="Segoe UI Light" panose="020B0502040204020203" pitchFamily="34" charset="0"/>
              </a:rPr>
              <a:t>@NumberByColors</a:t>
            </a:r>
          </a:p>
          <a:p>
            <a:pPr algn="l"/>
            <a:r>
              <a:rPr lang="en-US" sz="4000" smtClean="0">
                <a:solidFill>
                  <a:srgbClr val="C891D6"/>
                </a:solidFill>
                <a:latin typeface="Segoe UI Light" panose="020B0502040204020203" pitchFamily="34" charset="0"/>
                <a:cs typeface="Segoe UI Light" panose="020B0502040204020203" pitchFamily="34" charset="0"/>
              </a:rPr>
              <a:t>daviste@microsoft.com</a:t>
            </a:r>
            <a:endParaRPr lang="en-US">
              <a:solidFill>
                <a:srgbClr val="C891D6"/>
              </a:solidFill>
            </a:endParaRPr>
          </a:p>
        </p:txBody>
      </p:sp>
    </p:spTree>
    <p:extLst>
      <p:ext uri="{BB962C8B-B14F-4D97-AF65-F5344CB8AC3E}">
        <p14:creationId xmlns:p14="http://schemas.microsoft.com/office/powerpoint/2010/main" val="1075126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68217A"/>
                </a:solidFill>
              </a:rPr>
              <a:t>In the Beginning...</a:t>
            </a:r>
            <a:endParaRPr lang="en-US">
              <a:solidFill>
                <a:srgbClr val="68217A"/>
              </a:solidFill>
            </a:endParaRPr>
          </a:p>
        </p:txBody>
      </p:sp>
      <p:sp>
        <p:nvSpPr>
          <p:cNvPr id="3" name="Content Placeholder 2"/>
          <p:cNvSpPr>
            <a:spLocks noGrp="1"/>
          </p:cNvSpPr>
          <p:nvPr>
            <p:ph idx="1"/>
          </p:nvPr>
        </p:nvSpPr>
        <p:spPr/>
        <p:txBody>
          <a:bodyPr/>
          <a:lstStyle/>
          <a:p>
            <a:pPr marL="0" indent="0">
              <a:buNone/>
            </a:pPr>
            <a:r>
              <a:rPr lang="en-US" smtClean="0">
                <a:solidFill>
                  <a:srgbClr val="0070C0"/>
                </a:solidFill>
                <a:latin typeface="Consolas" panose="020B0609020204030204" pitchFamily="49" charset="0"/>
                <a:cs typeface="Consolas" panose="020B0609020204030204" pitchFamily="49" charset="0"/>
              </a:rPr>
              <a:t>fun</a:t>
            </a:r>
            <a:r>
              <a:rPr lang="en-US" smtClean="0">
                <a:latin typeface="Consolas" panose="020B0609020204030204" pitchFamily="49" charset="0"/>
                <a:cs typeface="Consolas" panose="020B0609020204030204" pitchFamily="49" charset="0"/>
              </a:rPr>
              <a:t> factorial n = </a:t>
            </a:r>
            <a:r>
              <a:rPr lang="en-US" smtClean="0">
                <a:solidFill>
                  <a:srgbClr val="0070C0"/>
                </a:solidFill>
                <a:latin typeface="Consolas" panose="020B0609020204030204" pitchFamily="49" charset="0"/>
                <a:cs typeface="Consolas" panose="020B0609020204030204" pitchFamily="49" charset="0"/>
              </a:rPr>
              <a:t>let</a:t>
            </a:r>
          </a:p>
          <a:p>
            <a:pPr marL="0" indent="0">
              <a:buNone/>
            </a:pPr>
            <a:r>
              <a:rPr lang="en-US">
                <a:latin typeface="Consolas" panose="020B0609020204030204" pitchFamily="49" charset="0"/>
                <a:cs typeface="Consolas" panose="020B0609020204030204" pitchFamily="49" charset="0"/>
              </a:rPr>
              <a:t>	</a:t>
            </a:r>
            <a:r>
              <a:rPr lang="en-US" smtClean="0">
                <a:solidFill>
                  <a:srgbClr val="0070C0"/>
                </a:solidFill>
                <a:latin typeface="Consolas" panose="020B0609020204030204" pitchFamily="49" charset="0"/>
                <a:cs typeface="Consolas" panose="020B0609020204030204" pitchFamily="49" charset="0"/>
              </a:rPr>
              <a:t>fun</a:t>
            </a:r>
            <a:r>
              <a:rPr lang="en-US" smtClean="0">
                <a:latin typeface="Consolas" panose="020B0609020204030204" pitchFamily="49" charset="0"/>
                <a:cs typeface="Consolas" panose="020B0609020204030204" pitchFamily="49" charset="0"/>
              </a:rPr>
              <a:t> fac (0, acc) = acc</a:t>
            </a:r>
          </a:p>
          <a:p>
            <a:pPr marL="0" indent="0">
              <a:buNone/>
            </a:pPr>
            <a:r>
              <a:rPr lang="en-US">
                <a:latin typeface="Consolas" panose="020B0609020204030204" pitchFamily="49" charset="0"/>
                <a:cs typeface="Consolas" panose="020B0609020204030204" pitchFamily="49" charset="0"/>
              </a:rPr>
              <a:t>	</a:t>
            </a:r>
            <a:r>
              <a:rPr lang="en-US" smtClean="0">
                <a:latin typeface="Consolas" panose="020B0609020204030204" pitchFamily="49" charset="0"/>
                <a:cs typeface="Consolas" panose="020B0609020204030204" pitchFamily="49" charset="0"/>
              </a:rPr>
              <a:t>  | fac (n, acc) = fac (n – 1, n * acc)</a:t>
            </a:r>
          </a:p>
          <a:p>
            <a:pPr marL="0" indent="0">
              <a:buNone/>
            </a:pPr>
            <a:r>
              <a:rPr lang="en-US">
                <a:latin typeface="Consolas" panose="020B0609020204030204" pitchFamily="49" charset="0"/>
                <a:cs typeface="Consolas" panose="020B0609020204030204" pitchFamily="49" charset="0"/>
              </a:rPr>
              <a:t>	</a:t>
            </a:r>
            <a:r>
              <a:rPr lang="en-US" smtClean="0">
                <a:solidFill>
                  <a:srgbClr val="0070C0"/>
                </a:solidFill>
                <a:latin typeface="Consolas" panose="020B0609020204030204" pitchFamily="49" charset="0"/>
                <a:cs typeface="Consolas" panose="020B0609020204030204" pitchFamily="49" charset="0"/>
              </a:rPr>
              <a:t>in</a:t>
            </a:r>
          </a:p>
          <a:p>
            <a:pPr marL="0" indent="0">
              <a:buNone/>
            </a:pPr>
            <a:r>
              <a:rPr lang="en-US">
                <a:latin typeface="Consolas" panose="020B0609020204030204" pitchFamily="49" charset="0"/>
                <a:cs typeface="Consolas" panose="020B0609020204030204" pitchFamily="49" charset="0"/>
              </a:rPr>
              <a:t>	</a:t>
            </a:r>
            <a:r>
              <a:rPr lang="en-US" smtClean="0">
                <a:latin typeface="Consolas" panose="020B0609020204030204" pitchFamily="49" charset="0"/>
                <a:cs typeface="Consolas" panose="020B0609020204030204" pitchFamily="49" charset="0"/>
              </a:rPr>
              <a:t>  </a:t>
            </a:r>
            <a:r>
              <a:rPr lang="en-US" smtClean="0">
                <a:solidFill>
                  <a:srgbClr val="0070C0"/>
                </a:solidFill>
                <a:latin typeface="Consolas" panose="020B0609020204030204" pitchFamily="49" charset="0"/>
                <a:cs typeface="Consolas" panose="020B0609020204030204" pitchFamily="49" charset="0"/>
              </a:rPr>
              <a:t>if</a:t>
            </a:r>
            <a:r>
              <a:rPr lang="en-US" smtClean="0">
                <a:latin typeface="Consolas" panose="020B0609020204030204" pitchFamily="49" charset="0"/>
                <a:cs typeface="Consolas" panose="020B0609020204030204" pitchFamily="49" charset="0"/>
              </a:rPr>
              <a:t> (n &lt; 0) </a:t>
            </a:r>
            <a:r>
              <a:rPr lang="en-US" smtClean="0">
                <a:solidFill>
                  <a:srgbClr val="0070C0"/>
                </a:solidFill>
                <a:latin typeface="Consolas" panose="020B0609020204030204" pitchFamily="49" charset="0"/>
                <a:cs typeface="Consolas" panose="020B0609020204030204" pitchFamily="49" charset="0"/>
              </a:rPr>
              <a:t>then</a:t>
            </a:r>
            <a:r>
              <a:rPr lang="en-US" smtClean="0">
                <a:latin typeface="Consolas" panose="020B0609020204030204" pitchFamily="49" charset="0"/>
                <a:cs typeface="Consolas" panose="020B0609020204030204" pitchFamily="49" charset="0"/>
              </a:rPr>
              <a:t> </a:t>
            </a:r>
            <a:r>
              <a:rPr lang="en-US" smtClean="0">
                <a:solidFill>
                  <a:srgbClr val="0070C0"/>
                </a:solidFill>
                <a:latin typeface="Consolas" panose="020B0609020204030204" pitchFamily="49" charset="0"/>
                <a:cs typeface="Consolas" panose="020B0609020204030204" pitchFamily="49" charset="0"/>
              </a:rPr>
              <a:t>raise</a:t>
            </a:r>
            <a:r>
              <a:rPr lang="en-US" smtClean="0">
                <a:latin typeface="Consolas" panose="020B0609020204030204" pitchFamily="49" charset="0"/>
                <a:cs typeface="Consolas" panose="020B0609020204030204" pitchFamily="49" charset="0"/>
              </a:rPr>
              <a:t> Fail </a:t>
            </a:r>
            <a:r>
              <a:rPr lang="en-US" smtClean="0">
                <a:solidFill>
                  <a:srgbClr val="CC6600"/>
                </a:solidFill>
                <a:latin typeface="Consolas" panose="020B0609020204030204" pitchFamily="49" charset="0"/>
                <a:cs typeface="Consolas" panose="020B0609020204030204" pitchFamily="49" charset="0"/>
              </a:rPr>
              <a:t>“negative argument”</a:t>
            </a:r>
          </a:p>
          <a:p>
            <a:pPr marL="0" indent="0">
              <a:buNone/>
            </a:pPr>
            <a:r>
              <a:rPr lang="en-US">
                <a:latin typeface="Consolas" panose="020B0609020204030204" pitchFamily="49" charset="0"/>
                <a:cs typeface="Consolas" panose="020B0609020204030204" pitchFamily="49" charset="0"/>
              </a:rPr>
              <a:t>	</a:t>
            </a:r>
            <a:r>
              <a:rPr lang="en-US" smtClean="0">
                <a:latin typeface="Consolas" panose="020B0609020204030204" pitchFamily="49" charset="0"/>
                <a:cs typeface="Consolas" panose="020B0609020204030204" pitchFamily="49" charset="0"/>
              </a:rPr>
              <a:t>  </a:t>
            </a:r>
            <a:r>
              <a:rPr lang="en-US" smtClean="0">
                <a:solidFill>
                  <a:srgbClr val="0070C0"/>
                </a:solidFill>
                <a:latin typeface="Consolas" panose="020B0609020204030204" pitchFamily="49" charset="0"/>
                <a:cs typeface="Consolas" panose="020B0609020204030204" pitchFamily="49" charset="0"/>
              </a:rPr>
              <a:t>else</a:t>
            </a:r>
            <a:r>
              <a:rPr lang="en-US" smtClean="0">
                <a:latin typeface="Consolas" panose="020B0609020204030204" pitchFamily="49" charset="0"/>
                <a:cs typeface="Consolas" panose="020B0609020204030204" pitchFamily="49" charset="0"/>
              </a:rPr>
              <a:t> fac (n, 1)</a:t>
            </a:r>
          </a:p>
          <a:p>
            <a:pPr marL="0" indent="0">
              <a:buNone/>
            </a:pPr>
            <a:r>
              <a:rPr lang="en-US" smtClean="0">
                <a:latin typeface="Consolas" panose="020B0609020204030204" pitchFamily="49" charset="0"/>
                <a:cs typeface="Consolas" panose="020B0609020204030204" pitchFamily="49" charset="0"/>
              </a:rPr>
              <a:t>     </a:t>
            </a:r>
            <a:r>
              <a:rPr lang="en-US" smtClean="0">
                <a:solidFill>
                  <a:srgbClr val="0070C0"/>
                </a:solidFill>
                <a:latin typeface="Consolas" panose="020B0609020204030204" pitchFamily="49" charset="0"/>
                <a:cs typeface="Consolas" panose="020B0609020204030204" pitchFamily="49" charset="0"/>
              </a:rPr>
              <a:t>end</a:t>
            </a:r>
            <a:endParaRPr lang="en-US">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9281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0" y="3429000"/>
            <a:ext cx="11710219" cy="0"/>
          </a:xfrm>
          <a:prstGeom prst="straightConnector1">
            <a:avLst/>
          </a:prstGeom>
          <a:ln w="28575">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0853" y="3247100"/>
            <a:ext cx="0" cy="358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27542" y="3785986"/>
            <a:ext cx="726621" cy="369332"/>
          </a:xfrm>
          <a:prstGeom prst="rect">
            <a:avLst/>
          </a:prstGeom>
          <a:noFill/>
        </p:spPr>
        <p:txBody>
          <a:bodyPr wrap="square" rtlCol="0">
            <a:spAutoFit/>
          </a:bodyPr>
          <a:lstStyle/>
          <a:p>
            <a:pPr algn="ctr"/>
            <a:r>
              <a:rPr lang="en-US" smtClean="0">
                <a:latin typeface="Segoe UI" panose="020B0502040204020203" pitchFamily="34" charset="0"/>
                <a:cs typeface="Segoe UI" panose="020B0502040204020203" pitchFamily="34" charset="0"/>
              </a:rPr>
              <a:t>1970</a:t>
            </a:r>
            <a:endParaRPr lang="en-US">
              <a:latin typeface="Segoe UI" panose="020B0502040204020203" pitchFamily="34" charset="0"/>
              <a:cs typeface="Segoe UI" panose="020B0502040204020203" pitchFamily="34" charset="0"/>
            </a:endParaRPr>
          </a:p>
        </p:txBody>
      </p:sp>
      <p:sp>
        <p:nvSpPr>
          <p:cNvPr id="21" name="TextBox 20"/>
          <p:cNvSpPr txBox="1"/>
          <p:nvPr/>
        </p:nvSpPr>
        <p:spPr>
          <a:xfrm>
            <a:off x="2559502" y="3787876"/>
            <a:ext cx="726621" cy="369332"/>
          </a:xfrm>
          <a:prstGeom prst="rect">
            <a:avLst/>
          </a:prstGeom>
          <a:noFill/>
        </p:spPr>
        <p:txBody>
          <a:bodyPr wrap="square" rtlCol="0">
            <a:spAutoFit/>
          </a:bodyPr>
          <a:lstStyle/>
          <a:p>
            <a:pPr algn="ctr"/>
            <a:r>
              <a:rPr lang="en-US" smtClean="0">
                <a:latin typeface="Segoe UI" panose="020B0502040204020203" pitchFamily="34" charset="0"/>
                <a:cs typeface="Segoe UI" panose="020B0502040204020203" pitchFamily="34" charset="0"/>
              </a:rPr>
              <a:t>1980</a:t>
            </a:r>
            <a:endParaRPr lang="en-US">
              <a:latin typeface="Segoe UI" panose="020B0502040204020203" pitchFamily="34" charset="0"/>
              <a:cs typeface="Segoe UI" panose="020B0502040204020203" pitchFamily="34" charset="0"/>
            </a:endParaRPr>
          </a:p>
        </p:txBody>
      </p:sp>
      <p:sp>
        <p:nvSpPr>
          <p:cNvPr id="22" name="TextBox 21"/>
          <p:cNvSpPr txBox="1"/>
          <p:nvPr/>
        </p:nvSpPr>
        <p:spPr>
          <a:xfrm>
            <a:off x="4391461" y="3787876"/>
            <a:ext cx="726621" cy="369332"/>
          </a:xfrm>
          <a:prstGeom prst="rect">
            <a:avLst/>
          </a:prstGeom>
          <a:noFill/>
        </p:spPr>
        <p:txBody>
          <a:bodyPr wrap="square" rtlCol="0">
            <a:spAutoFit/>
          </a:bodyPr>
          <a:lstStyle/>
          <a:p>
            <a:pPr algn="ctr"/>
            <a:r>
              <a:rPr lang="en-US" smtClean="0">
                <a:latin typeface="Segoe UI" panose="020B0502040204020203" pitchFamily="34" charset="0"/>
                <a:cs typeface="Segoe UI" panose="020B0502040204020203" pitchFamily="34" charset="0"/>
              </a:rPr>
              <a:t>1990</a:t>
            </a:r>
            <a:endParaRPr lang="en-US">
              <a:latin typeface="Segoe UI" panose="020B0502040204020203" pitchFamily="34" charset="0"/>
              <a:cs typeface="Segoe UI" panose="020B0502040204020203" pitchFamily="34" charset="0"/>
            </a:endParaRPr>
          </a:p>
        </p:txBody>
      </p:sp>
      <p:sp>
        <p:nvSpPr>
          <p:cNvPr id="23" name="TextBox 22"/>
          <p:cNvSpPr txBox="1"/>
          <p:nvPr/>
        </p:nvSpPr>
        <p:spPr>
          <a:xfrm>
            <a:off x="6223420" y="3785986"/>
            <a:ext cx="726621" cy="369332"/>
          </a:xfrm>
          <a:prstGeom prst="rect">
            <a:avLst/>
          </a:prstGeom>
          <a:noFill/>
        </p:spPr>
        <p:txBody>
          <a:bodyPr wrap="square" rtlCol="0">
            <a:spAutoFit/>
          </a:bodyPr>
          <a:lstStyle/>
          <a:p>
            <a:pPr algn="ctr"/>
            <a:r>
              <a:rPr lang="en-US" smtClean="0">
                <a:latin typeface="Segoe UI" panose="020B0502040204020203" pitchFamily="34" charset="0"/>
                <a:cs typeface="Segoe UI" panose="020B0502040204020203" pitchFamily="34" charset="0"/>
              </a:rPr>
              <a:t>2000</a:t>
            </a:r>
            <a:endParaRPr lang="en-US">
              <a:latin typeface="Segoe UI" panose="020B0502040204020203" pitchFamily="34" charset="0"/>
              <a:cs typeface="Segoe UI" panose="020B0502040204020203" pitchFamily="34" charset="0"/>
            </a:endParaRPr>
          </a:p>
        </p:txBody>
      </p:sp>
      <p:sp>
        <p:nvSpPr>
          <p:cNvPr id="24" name="TextBox 23"/>
          <p:cNvSpPr txBox="1"/>
          <p:nvPr/>
        </p:nvSpPr>
        <p:spPr>
          <a:xfrm>
            <a:off x="8056958" y="3764065"/>
            <a:ext cx="726621" cy="369332"/>
          </a:xfrm>
          <a:prstGeom prst="rect">
            <a:avLst/>
          </a:prstGeom>
          <a:noFill/>
        </p:spPr>
        <p:txBody>
          <a:bodyPr wrap="square" rtlCol="0">
            <a:spAutoFit/>
          </a:bodyPr>
          <a:lstStyle/>
          <a:p>
            <a:pPr algn="ctr"/>
            <a:r>
              <a:rPr lang="en-US" smtClean="0">
                <a:latin typeface="Segoe UI" panose="020B0502040204020203" pitchFamily="34" charset="0"/>
                <a:cs typeface="Segoe UI" panose="020B0502040204020203" pitchFamily="34" charset="0"/>
              </a:rPr>
              <a:t>2010</a:t>
            </a:r>
            <a:endParaRPr lang="en-US">
              <a:latin typeface="Segoe UI" panose="020B0502040204020203" pitchFamily="34" charset="0"/>
              <a:cs typeface="Segoe UI" panose="020B0502040204020203" pitchFamily="34" charset="0"/>
            </a:endParaRPr>
          </a:p>
        </p:txBody>
      </p:sp>
      <p:sp>
        <p:nvSpPr>
          <p:cNvPr id="29" name="TextBox 28"/>
          <p:cNvSpPr txBox="1"/>
          <p:nvPr/>
        </p:nvSpPr>
        <p:spPr>
          <a:xfrm>
            <a:off x="9887338" y="3764065"/>
            <a:ext cx="726621" cy="369332"/>
          </a:xfrm>
          <a:prstGeom prst="rect">
            <a:avLst/>
          </a:prstGeom>
          <a:noFill/>
        </p:spPr>
        <p:txBody>
          <a:bodyPr wrap="square" rtlCol="0">
            <a:spAutoFit/>
          </a:bodyPr>
          <a:lstStyle/>
          <a:p>
            <a:pPr algn="ctr"/>
            <a:r>
              <a:rPr lang="en-US" smtClean="0">
                <a:latin typeface="Segoe UI" panose="020B0502040204020203" pitchFamily="34" charset="0"/>
                <a:cs typeface="Segoe UI" panose="020B0502040204020203" pitchFamily="34" charset="0"/>
              </a:rPr>
              <a:t>2020</a:t>
            </a:r>
            <a:endParaRPr lang="en-US">
              <a:latin typeface="Segoe UI" panose="020B0502040204020203" pitchFamily="34" charset="0"/>
              <a:cs typeface="Segoe UI" panose="020B0502040204020203" pitchFamily="34" charset="0"/>
            </a:endParaRPr>
          </a:p>
        </p:txBody>
      </p:sp>
      <p:cxnSp>
        <p:nvCxnSpPr>
          <p:cNvPr id="30" name="Straight Connector 29"/>
          <p:cNvCxnSpPr/>
          <p:nvPr/>
        </p:nvCxnSpPr>
        <p:spPr>
          <a:xfrm>
            <a:off x="2922812" y="3247100"/>
            <a:ext cx="0" cy="358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54771" y="3247100"/>
            <a:ext cx="0" cy="358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86730" y="3247100"/>
            <a:ext cx="0" cy="358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417275" y="3247618"/>
            <a:ext cx="0" cy="358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252930" y="3241916"/>
            <a:ext cx="0" cy="358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607226" y="3322864"/>
            <a:ext cx="212271" cy="2122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 name="TextBox 3"/>
          <p:cNvSpPr txBox="1"/>
          <p:nvPr/>
        </p:nvSpPr>
        <p:spPr>
          <a:xfrm>
            <a:off x="1349589" y="2642961"/>
            <a:ext cx="727544" cy="461665"/>
          </a:xfrm>
          <a:prstGeom prst="rect">
            <a:avLst/>
          </a:prstGeom>
          <a:noFill/>
        </p:spPr>
        <p:txBody>
          <a:bodyPr wrap="square" rtlCol="0">
            <a:spAutoFit/>
          </a:bodyPr>
          <a:lstStyle/>
          <a:p>
            <a:pPr algn="ctr"/>
            <a:r>
              <a:rPr lang="en-US" sz="2400" smtClean="0">
                <a:solidFill>
                  <a:schemeClr val="tx2"/>
                </a:solidFill>
                <a:latin typeface="+mj-lt"/>
              </a:rPr>
              <a:t>ML</a:t>
            </a:r>
            <a:endParaRPr lang="en-US" sz="2400">
              <a:solidFill>
                <a:schemeClr val="tx2"/>
              </a:solidFill>
              <a:latin typeface="+mj-lt"/>
            </a:endParaRPr>
          </a:p>
        </p:txBody>
      </p:sp>
      <p:sp>
        <p:nvSpPr>
          <p:cNvPr id="43" name="Oval 42"/>
          <p:cNvSpPr/>
          <p:nvPr/>
        </p:nvSpPr>
        <p:spPr>
          <a:xfrm>
            <a:off x="3730102" y="3322864"/>
            <a:ext cx="212271" cy="2122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5" name="TextBox 44"/>
          <p:cNvSpPr txBox="1"/>
          <p:nvPr/>
        </p:nvSpPr>
        <p:spPr>
          <a:xfrm>
            <a:off x="3384974" y="2249184"/>
            <a:ext cx="902526" cy="461665"/>
          </a:xfrm>
          <a:prstGeom prst="rect">
            <a:avLst/>
          </a:prstGeom>
          <a:noFill/>
        </p:spPr>
        <p:txBody>
          <a:bodyPr wrap="square" rtlCol="0">
            <a:spAutoFit/>
          </a:bodyPr>
          <a:lstStyle/>
          <a:p>
            <a:pPr algn="ctr"/>
            <a:r>
              <a:rPr lang="en-US" sz="2400" smtClean="0">
                <a:solidFill>
                  <a:schemeClr val="accent1"/>
                </a:solidFill>
                <a:latin typeface="+mj-lt"/>
              </a:rPr>
              <a:t>Caml</a:t>
            </a:r>
            <a:endParaRPr lang="en-US" sz="2400">
              <a:solidFill>
                <a:schemeClr val="accent1"/>
              </a:solidFill>
              <a:latin typeface="+mj-lt"/>
            </a:endParaRPr>
          </a:p>
        </p:txBody>
      </p:sp>
      <p:sp>
        <p:nvSpPr>
          <p:cNvPr id="46" name="Oval 45"/>
          <p:cNvSpPr/>
          <p:nvPr/>
        </p:nvSpPr>
        <p:spPr>
          <a:xfrm>
            <a:off x="5669337" y="3315218"/>
            <a:ext cx="212271" cy="212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0" name="TextBox 49"/>
          <p:cNvSpPr txBox="1"/>
          <p:nvPr/>
        </p:nvSpPr>
        <p:spPr>
          <a:xfrm>
            <a:off x="5216159" y="2249184"/>
            <a:ext cx="1125576" cy="461665"/>
          </a:xfrm>
          <a:prstGeom prst="rect">
            <a:avLst/>
          </a:prstGeom>
          <a:noFill/>
        </p:spPr>
        <p:txBody>
          <a:bodyPr wrap="square" rtlCol="0">
            <a:spAutoFit/>
          </a:bodyPr>
          <a:lstStyle/>
          <a:p>
            <a:pPr algn="ctr"/>
            <a:r>
              <a:rPr lang="en-US" sz="2400" smtClean="0">
                <a:solidFill>
                  <a:schemeClr val="accent3"/>
                </a:solidFill>
                <a:latin typeface="+mj-lt"/>
              </a:rPr>
              <a:t>OCaml</a:t>
            </a:r>
            <a:endParaRPr lang="en-US" sz="2400">
              <a:solidFill>
                <a:schemeClr val="accent3"/>
              </a:solidFill>
              <a:latin typeface="+mj-lt"/>
            </a:endParaRPr>
          </a:p>
        </p:txBody>
      </p:sp>
      <p:sp>
        <p:nvSpPr>
          <p:cNvPr id="51" name="Oval 50"/>
          <p:cNvSpPr/>
          <p:nvPr/>
        </p:nvSpPr>
        <p:spPr>
          <a:xfrm>
            <a:off x="6475485" y="3311817"/>
            <a:ext cx="212271" cy="2122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52" name="TextBox 51"/>
          <p:cNvSpPr txBox="1"/>
          <p:nvPr/>
        </p:nvSpPr>
        <p:spPr>
          <a:xfrm>
            <a:off x="6217848" y="2642456"/>
            <a:ext cx="727544" cy="461665"/>
          </a:xfrm>
          <a:prstGeom prst="rect">
            <a:avLst/>
          </a:prstGeom>
          <a:noFill/>
        </p:spPr>
        <p:txBody>
          <a:bodyPr wrap="square" rtlCol="0">
            <a:spAutoFit/>
          </a:bodyPr>
          <a:lstStyle/>
          <a:p>
            <a:pPr algn="ctr"/>
            <a:r>
              <a:rPr lang="en-US" sz="2400" smtClean="0">
                <a:solidFill>
                  <a:schemeClr val="accent5"/>
                </a:solidFill>
                <a:latin typeface="+mj-lt"/>
              </a:rPr>
              <a:t>C#</a:t>
            </a:r>
            <a:endParaRPr lang="en-US" sz="2400">
              <a:solidFill>
                <a:schemeClr val="accent5"/>
              </a:solidFill>
              <a:latin typeface="+mj-lt"/>
            </a:endParaRPr>
          </a:p>
        </p:txBody>
      </p:sp>
      <p:sp>
        <p:nvSpPr>
          <p:cNvPr id="53" name="Oval 52"/>
          <p:cNvSpPr/>
          <p:nvPr/>
        </p:nvSpPr>
        <p:spPr>
          <a:xfrm>
            <a:off x="4647223" y="3320402"/>
            <a:ext cx="212271" cy="2122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4" name="TextBox 53"/>
          <p:cNvSpPr txBox="1"/>
          <p:nvPr/>
        </p:nvSpPr>
        <p:spPr>
          <a:xfrm>
            <a:off x="4160140" y="2642456"/>
            <a:ext cx="1179905" cy="461665"/>
          </a:xfrm>
          <a:prstGeom prst="rect">
            <a:avLst/>
          </a:prstGeom>
          <a:noFill/>
        </p:spPr>
        <p:txBody>
          <a:bodyPr wrap="square" rtlCol="0">
            <a:spAutoFit/>
          </a:bodyPr>
          <a:lstStyle/>
          <a:p>
            <a:pPr algn="ctr"/>
            <a:r>
              <a:rPr lang="en-US" sz="2400" smtClean="0">
                <a:solidFill>
                  <a:schemeClr val="accent2"/>
                </a:solidFill>
                <a:latin typeface="+mj-lt"/>
              </a:rPr>
              <a:t>Haskell</a:t>
            </a:r>
            <a:endParaRPr lang="en-US" sz="2400">
              <a:solidFill>
                <a:schemeClr val="accent2"/>
              </a:solidFill>
              <a:latin typeface="+mj-lt"/>
            </a:endParaRPr>
          </a:p>
        </p:txBody>
      </p:sp>
      <p:sp>
        <p:nvSpPr>
          <p:cNvPr id="55" name="Oval 54"/>
          <p:cNvSpPr/>
          <p:nvPr/>
        </p:nvSpPr>
        <p:spPr>
          <a:xfrm>
            <a:off x="7353288" y="3311817"/>
            <a:ext cx="212271" cy="212271"/>
          </a:xfrm>
          <a:prstGeom prst="ellipse">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56" name="TextBox 55"/>
          <p:cNvSpPr txBox="1"/>
          <p:nvPr/>
        </p:nvSpPr>
        <p:spPr>
          <a:xfrm>
            <a:off x="6945516" y="2249184"/>
            <a:ext cx="1027813" cy="461665"/>
          </a:xfrm>
          <a:prstGeom prst="rect">
            <a:avLst/>
          </a:prstGeom>
          <a:noFill/>
        </p:spPr>
        <p:txBody>
          <a:bodyPr wrap="square" rtlCol="0">
            <a:spAutoFit/>
          </a:bodyPr>
          <a:lstStyle/>
          <a:p>
            <a:pPr algn="ctr"/>
            <a:r>
              <a:rPr lang="en-US" sz="2400" smtClean="0">
                <a:solidFill>
                  <a:srgbClr val="006600"/>
                </a:solidFill>
                <a:latin typeface="+mj-lt"/>
              </a:rPr>
              <a:t>F# 1.0</a:t>
            </a:r>
            <a:endParaRPr lang="en-US" sz="2400">
              <a:solidFill>
                <a:srgbClr val="006600"/>
              </a:solidFill>
              <a:latin typeface="+mj-lt"/>
            </a:endParaRPr>
          </a:p>
        </p:txBody>
      </p:sp>
      <p:sp>
        <p:nvSpPr>
          <p:cNvPr id="57" name="Oval 56"/>
          <p:cNvSpPr/>
          <p:nvPr/>
        </p:nvSpPr>
        <p:spPr>
          <a:xfrm>
            <a:off x="8316249" y="3311817"/>
            <a:ext cx="212271" cy="212271"/>
          </a:xfrm>
          <a:prstGeom prst="ellipse">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58" name="TextBox 57"/>
          <p:cNvSpPr txBox="1"/>
          <p:nvPr/>
        </p:nvSpPr>
        <p:spPr>
          <a:xfrm>
            <a:off x="7903368" y="2642699"/>
            <a:ext cx="1027813" cy="461665"/>
          </a:xfrm>
          <a:prstGeom prst="rect">
            <a:avLst/>
          </a:prstGeom>
          <a:noFill/>
        </p:spPr>
        <p:txBody>
          <a:bodyPr wrap="square" rtlCol="0">
            <a:spAutoFit/>
          </a:bodyPr>
          <a:lstStyle/>
          <a:p>
            <a:pPr algn="ctr"/>
            <a:r>
              <a:rPr lang="en-US" sz="2400" smtClean="0">
                <a:solidFill>
                  <a:srgbClr val="339933"/>
                </a:solidFill>
                <a:latin typeface="+mj-lt"/>
              </a:rPr>
              <a:t>2.0</a:t>
            </a:r>
            <a:endParaRPr lang="en-US" sz="2400">
              <a:solidFill>
                <a:srgbClr val="339933"/>
              </a:solidFill>
              <a:latin typeface="+mj-lt"/>
            </a:endParaRPr>
          </a:p>
        </p:txBody>
      </p:sp>
      <p:sp>
        <p:nvSpPr>
          <p:cNvPr id="59" name="Oval 58"/>
          <p:cNvSpPr/>
          <p:nvPr/>
        </p:nvSpPr>
        <p:spPr>
          <a:xfrm>
            <a:off x="8766761" y="3308510"/>
            <a:ext cx="212271" cy="212271"/>
          </a:xfrm>
          <a:prstGeom prst="ellipse">
            <a:avLst/>
          </a:prstGeom>
          <a:solidFill>
            <a:srgbClr val="5EC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ECA5E"/>
              </a:solidFill>
            </a:endParaRPr>
          </a:p>
        </p:txBody>
      </p:sp>
      <p:sp>
        <p:nvSpPr>
          <p:cNvPr id="60" name="TextBox 59"/>
          <p:cNvSpPr txBox="1"/>
          <p:nvPr/>
        </p:nvSpPr>
        <p:spPr>
          <a:xfrm>
            <a:off x="8358989" y="2249183"/>
            <a:ext cx="1027813" cy="461665"/>
          </a:xfrm>
          <a:prstGeom prst="rect">
            <a:avLst/>
          </a:prstGeom>
          <a:noFill/>
        </p:spPr>
        <p:txBody>
          <a:bodyPr wrap="square" rtlCol="0">
            <a:spAutoFit/>
          </a:bodyPr>
          <a:lstStyle/>
          <a:p>
            <a:pPr algn="ctr"/>
            <a:r>
              <a:rPr lang="en-US" sz="2400" smtClean="0">
                <a:solidFill>
                  <a:srgbClr val="5ECA5E"/>
                </a:solidFill>
                <a:latin typeface="+mj-lt"/>
              </a:rPr>
              <a:t>3.0</a:t>
            </a:r>
            <a:endParaRPr lang="en-US" sz="2400">
              <a:solidFill>
                <a:srgbClr val="5ECA5E"/>
              </a:solidFill>
              <a:latin typeface="+mj-lt"/>
            </a:endParaRPr>
          </a:p>
        </p:txBody>
      </p:sp>
      <p:sp>
        <p:nvSpPr>
          <p:cNvPr id="61" name="Oval 60"/>
          <p:cNvSpPr/>
          <p:nvPr/>
        </p:nvSpPr>
        <p:spPr>
          <a:xfrm>
            <a:off x="9234077" y="3315394"/>
            <a:ext cx="212271" cy="212271"/>
          </a:xfrm>
          <a:prstGeom prst="ellipse">
            <a:avLst/>
          </a:prstGeom>
          <a:solidFill>
            <a:srgbClr val="A0E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62" name="TextBox 61"/>
          <p:cNvSpPr txBox="1"/>
          <p:nvPr/>
        </p:nvSpPr>
        <p:spPr>
          <a:xfrm>
            <a:off x="8821196" y="2646276"/>
            <a:ext cx="1027813" cy="461665"/>
          </a:xfrm>
          <a:prstGeom prst="rect">
            <a:avLst/>
          </a:prstGeom>
          <a:noFill/>
        </p:spPr>
        <p:txBody>
          <a:bodyPr wrap="square" rtlCol="0">
            <a:spAutoFit/>
          </a:bodyPr>
          <a:lstStyle/>
          <a:p>
            <a:pPr algn="ctr"/>
            <a:r>
              <a:rPr lang="en-US" sz="2400" smtClean="0">
                <a:solidFill>
                  <a:srgbClr val="A0E0A0"/>
                </a:solidFill>
                <a:latin typeface="+mj-lt"/>
              </a:rPr>
              <a:t>4.0</a:t>
            </a:r>
            <a:endParaRPr lang="en-US" sz="2400">
              <a:solidFill>
                <a:srgbClr val="A0E0A0"/>
              </a:solidFill>
              <a:latin typeface="+mj-lt"/>
            </a:endParaRPr>
          </a:p>
        </p:txBody>
      </p:sp>
    </p:spTree>
    <p:extLst>
      <p:ext uri="{BB962C8B-B14F-4D97-AF65-F5344CB8AC3E}">
        <p14:creationId xmlns:p14="http://schemas.microsoft.com/office/powerpoint/2010/main" val="1026752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3415393" cy="1325563"/>
          </a:xfrm>
        </p:spPr>
        <p:txBody>
          <a:bodyPr/>
          <a:lstStyle/>
          <a:p>
            <a:r>
              <a:rPr lang="en-US" smtClean="0">
                <a:solidFill>
                  <a:srgbClr val="68217A"/>
                </a:solidFill>
              </a:rPr>
              <a:t>F# 1.0 </a:t>
            </a:r>
            <a:r>
              <a:rPr lang="en-US" smtClean="0">
                <a:solidFill>
                  <a:srgbClr val="C891D6"/>
                </a:solidFill>
              </a:rPr>
              <a:t>(2005)</a:t>
            </a:r>
            <a:endParaRPr lang="en-US">
              <a:solidFill>
                <a:srgbClr val="C891D6"/>
              </a:solidFill>
            </a:endParaRPr>
          </a:p>
        </p:txBody>
      </p:sp>
      <p:sp>
        <p:nvSpPr>
          <p:cNvPr id="4" name="TextBox 3"/>
          <p:cNvSpPr txBox="1"/>
          <p:nvPr/>
        </p:nvSpPr>
        <p:spPr>
          <a:xfrm>
            <a:off x="838199" y="1690688"/>
            <a:ext cx="7783287" cy="461665"/>
          </a:xfrm>
          <a:prstGeom prst="rect">
            <a:avLst/>
          </a:prstGeom>
          <a:noFill/>
        </p:spPr>
        <p:txBody>
          <a:bodyPr wrap="square" rtlCol="0">
            <a:spAutoFit/>
          </a:bodyPr>
          <a:lstStyle/>
          <a:p>
            <a:r>
              <a:rPr lang="en-US" sz="2400" smtClean="0">
                <a:latin typeface="Segoe UI" panose="020B0502040204020203" pitchFamily="34" charset="0"/>
                <a:cs typeface="Segoe UI" panose="020B0502040204020203" pitchFamily="34" charset="0"/>
              </a:rPr>
              <a:t>“An ML-style language for the .NET platform”</a:t>
            </a:r>
            <a:endParaRPr lang="en-US" sz="2400">
              <a:latin typeface="Segoe UI" panose="020B0502040204020203" pitchFamily="34" charset="0"/>
              <a:cs typeface="Segoe UI" panose="020B0502040204020203" pitchFamily="34" charset="0"/>
            </a:endParaRPr>
          </a:p>
        </p:txBody>
      </p:sp>
      <p:sp>
        <p:nvSpPr>
          <p:cNvPr id="5" name="TextBox 4"/>
          <p:cNvSpPr txBox="1"/>
          <p:nvPr/>
        </p:nvSpPr>
        <p:spPr>
          <a:xfrm>
            <a:off x="838200" y="2661557"/>
            <a:ext cx="169272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FUNCTIONAL</a:t>
            </a:r>
            <a:endParaRPr lang="en-US" b="1">
              <a:solidFill>
                <a:srgbClr val="68217A"/>
              </a:solidFill>
              <a:latin typeface="Segoe UI" panose="020B0502040204020203" pitchFamily="34" charset="0"/>
              <a:cs typeface="Segoe UI" panose="020B0502040204020203" pitchFamily="34" charset="0"/>
            </a:endParaRPr>
          </a:p>
        </p:txBody>
      </p:sp>
      <p:sp>
        <p:nvSpPr>
          <p:cNvPr id="10" name="TextBox 9"/>
          <p:cNvSpPr txBox="1"/>
          <p:nvPr/>
        </p:nvSpPr>
        <p:spPr>
          <a:xfrm>
            <a:off x="4951300" y="2661557"/>
            <a:ext cx="195511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OOP + INTEROP</a:t>
            </a:r>
            <a:endParaRPr lang="en-US" b="1">
              <a:solidFill>
                <a:srgbClr val="68217A"/>
              </a:solidFill>
              <a:latin typeface="Segoe UI" panose="020B0502040204020203" pitchFamily="34" charset="0"/>
              <a:cs typeface="Segoe UI" panose="020B0502040204020203" pitchFamily="34" charset="0"/>
            </a:endParaRPr>
          </a:p>
        </p:txBody>
      </p:sp>
      <p:pic>
        <p:nvPicPr>
          <p:cNvPr id="1030" name="Picture 6" descr="http://extras.mnginteractive.com/live/media/site241/2014/0718/20140718_125435_epcp_1005_03_othe_batmobile_iconfron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747" b="14314"/>
          <a:stretch/>
        </p:blipFill>
        <p:spPr bwMode="auto">
          <a:xfrm>
            <a:off x="7891380" y="365125"/>
            <a:ext cx="3407220" cy="17872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199" y="3128211"/>
            <a:ext cx="3267003" cy="2492990"/>
          </a:xfrm>
          <a:prstGeom prst="rect">
            <a:avLst/>
          </a:prstGeom>
          <a:noFill/>
        </p:spPr>
        <p:txBody>
          <a:bodyPr wrap="square" rtlCol="0">
            <a:spAutoFit/>
          </a:bodyPr>
          <a:lstStyle/>
          <a:p>
            <a:pPr>
              <a:spcAft>
                <a:spcPts val="600"/>
              </a:spcAft>
            </a:pPr>
            <a:r>
              <a:rPr lang="en-US" smtClean="0"/>
              <a:t>Generics</a:t>
            </a:r>
          </a:p>
          <a:p>
            <a:pPr>
              <a:spcAft>
                <a:spcPts val="600"/>
              </a:spcAft>
            </a:pPr>
            <a:r>
              <a:rPr lang="en-US" smtClean="0"/>
              <a:t>Discriminated unions</a:t>
            </a:r>
          </a:p>
          <a:p>
            <a:pPr>
              <a:spcAft>
                <a:spcPts val="600"/>
              </a:spcAft>
            </a:pPr>
            <a:r>
              <a:rPr lang="en-US" smtClean="0"/>
              <a:t>Records</a:t>
            </a:r>
          </a:p>
          <a:p>
            <a:pPr>
              <a:spcAft>
                <a:spcPts val="600"/>
              </a:spcAft>
            </a:pPr>
            <a:r>
              <a:rPr lang="en-US" smtClean="0"/>
              <a:t>Tuples</a:t>
            </a:r>
          </a:p>
          <a:p>
            <a:pPr>
              <a:spcAft>
                <a:spcPts val="600"/>
              </a:spcAft>
            </a:pPr>
            <a:r>
              <a:rPr lang="en-US" smtClean="0"/>
              <a:t>Lists</a:t>
            </a:r>
          </a:p>
          <a:p>
            <a:pPr>
              <a:spcAft>
                <a:spcPts val="600"/>
              </a:spcAft>
            </a:pPr>
            <a:r>
              <a:rPr lang="en-US" smtClean="0"/>
              <a:t>Pattern matching</a:t>
            </a:r>
          </a:p>
          <a:p>
            <a:pPr>
              <a:spcAft>
                <a:spcPts val="600"/>
              </a:spcAft>
            </a:pPr>
            <a:r>
              <a:rPr lang="en-US" smtClean="0"/>
              <a:t>Immutable-by-default</a:t>
            </a:r>
            <a:endParaRPr lang="en-US"/>
          </a:p>
        </p:txBody>
      </p:sp>
      <p:sp>
        <p:nvSpPr>
          <p:cNvPr id="13" name="TextBox 12"/>
          <p:cNvSpPr txBox="1"/>
          <p:nvPr/>
        </p:nvSpPr>
        <p:spPr>
          <a:xfrm>
            <a:off x="4951300" y="3128211"/>
            <a:ext cx="3267003" cy="2492990"/>
          </a:xfrm>
          <a:prstGeom prst="rect">
            <a:avLst/>
          </a:prstGeom>
          <a:noFill/>
        </p:spPr>
        <p:txBody>
          <a:bodyPr wrap="square" rtlCol="0">
            <a:spAutoFit/>
          </a:bodyPr>
          <a:lstStyle/>
          <a:p>
            <a:pPr>
              <a:spcAft>
                <a:spcPts val="600"/>
              </a:spcAft>
            </a:pPr>
            <a:r>
              <a:rPr lang="en-US" smtClean="0"/>
              <a:t>Classes</a:t>
            </a:r>
          </a:p>
          <a:p>
            <a:pPr>
              <a:spcAft>
                <a:spcPts val="600"/>
              </a:spcAft>
            </a:pPr>
            <a:r>
              <a:rPr lang="en-US" smtClean="0"/>
              <a:t>Structs</a:t>
            </a:r>
          </a:p>
          <a:p>
            <a:pPr>
              <a:spcAft>
                <a:spcPts val="600"/>
              </a:spcAft>
            </a:pPr>
            <a:r>
              <a:rPr lang="en-US" smtClean="0"/>
              <a:t>Object expressions</a:t>
            </a:r>
          </a:p>
          <a:p>
            <a:pPr>
              <a:spcAft>
                <a:spcPts val="600"/>
              </a:spcAft>
            </a:pPr>
            <a:r>
              <a:rPr lang="en-US" smtClean="0"/>
              <a:t>Loops</a:t>
            </a:r>
          </a:p>
          <a:p>
            <a:pPr>
              <a:spcAft>
                <a:spcPts val="600"/>
              </a:spcAft>
            </a:pPr>
            <a:r>
              <a:rPr lang="en-US" smtClean="0"/>
              <a:t>Mutable variables</a:t>
            </a:r>
          </a:p>
          <a:p>
            <a:pPr>
              <a:spcAft>
                <a:spcPts val="600"/>
              </a:spcAft>
            </a:pPr>
            <a:r>
              <a:rPr lang="en-US" smtClean="0"/>
              <a:t>Inheritance</a:t>
            </a:r>
          </a:p>
          <a:p>
            <a:endParaRPr lang="en-US"/>
          </a:p>
        </p:txBody>
      </p:sp>
    </p:spTree>
    <p:extLst>
      <p:ext uri="{BB962C8B-B14F-4D97-AF65-F5344CB8AC3E}">
        <p14:creationId xmlns:p14="http://schemas.microsoft.com/office/powerpoint/2010/main" val="36683352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3415393" cy="1325563"/>
          </a:xfrm>
        </p:spPr>
        <p:txBody>
          <a:bodyPr/>
          <a:lstStyle/>
          <a:p>
            <a:r>
              <a:rPr lang="en-US" smtClean="0">
                <a:solidFill>
                  <a:srgbClr val="68217A"/>
                </a:solidFill>
              </a:rPr>
              <a:t>F# 2.0 </a:t>
            </a:r>
            <a:r>
              <a:rPr lang="en-US" smtClean="0">
                <a:solidFill>
                  <a:srgbClr val="C891D6"/>
                </a:solidFill>
              </a:rPr>
              <a:t>(2010)</a:t>
            </a:r>
            <a:endParaRPr lang="en-US">
              <a:solidFill>
                <a:srgbClr val="C891D6"/>
              </a:solidFill>
            </a:endParaRPr>
          </a:p>
        </p:txBody>
      </p:sp>
      <p:sp>
        <p:nvSpPr>
          <p:cNvPr id="4" name="TextBox 3"/>
          <p:cNvSpPr txBox="1"/>
          <p:nvPr/>
        </p:nvSpPr>
        <p:spPr>
          <a:xfrm>
            <a:off x="838199" y="1690688"/>
            <a:ext cx="7783287" cy="461665"/>
          </a:xfrm>
          <a:prstGeom prst="rect">
            <a:avLst/>
          </a:prstGeom>
          <a:noFill/>
        </p:spPr>
        <p:txBody>
          <a:bodyPr wrap="square" rtlCol="0">
            <a:spAutoFit/>
          </a:bodyPr>
          <a:lstStyle/>
          <a:p>
            <a:r>
              <a:rPr lang="en-US" sz="2400" smtClean="0">
                <a:latin typeface="Segoe UI" panose="020B0502040204020203" pitchFamily="34" charset="0"/>
                <a:cs typeface="Segoe UI" panose="020B0502040204020203" pitchFamily="34" charset="0"/>
              </a:rPr>
              <a:t>“Visual Studio 2010 includes the F# language”</a:t>
            </a:r>
            <a:endParaRPr lang="en-US" sz="2400">
              <a:latin typeface="Segoe UI" panose="020B0502040204020203" pitchFamily="34" charset="0"/>
              <a:cs typeface="Segoe UI" panose="020B0502040204020203" pitchFamily="34" charset="0"/>
            </a:endParaRPr>
          </a:p>
        </p:txBody>
      </p:sp>
      <p:sp>
        <p:nvSpPr>
          <p:cNvPr id="5" name="TextBox 4"/>
          <p:cNvSpPr txBox="1"/>
          <p:nvPr/>
        </p:nvSpPr>
        <p:spPr>
          <a:xfrm>
            <a:off x="838200" y="2661557"/>
            <a:ext cx="169272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FUNCTIONAL</a:t>
            </a:r>
            <a:endParaRPr lang="en-US" b="1">
              <a:solidFill>
                <a:srgbClr val="68217A"/>
              </a:solidFill>
              <a:latin typeface="Segoe UI" panose="020B0502040204020203" pitchFamily="34" charset="0"/>
              <a:cs typeface="Segoe UI" panose="020B0502040204020203" pitchFamily="34" charset="0"/>
            </a:endParaRPr>
          </a:p>
        </p:txBody>
      </p:sp>
      <p:sp>
        <p:nvSpPr>
          <p:cNvPr id="10" name="TextBox 9"/>
          <p:cNvSpPr txBox="1"/>
          <p:nvPr/>
        </p:nvSpPr>
        <p:spPr>
          <a:xfrm>
            <a:off x="4951300" y="2661557"/>
            <a:ext cx="195511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OOP + INTEROP</a:t>
            </a:r>
            <a:endParaRPr lang="en-US" b="1">
              <a:solidFill>
                <a:srgbClr val="68217A"/>
              </a:solidFill>
              <a:latin typeface="Segoe UI" panose="020B0502040204020203" pitchFamily="34" charset="0"/>
              <a:cs typeface="Segoe UI" panose="020B0502040204020203" pitchFamily="34" charset="0"/>
            </a:endParaRPr>
          </a:p>
        </p:txBody>
      </p:sp>
      <p:pic>
        <p:nvPicPr>
          <p:cNvPr id="4098" name="Picture 2" descr="https://dyn0.media.forbiddenplanet.com/products/84064.jp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1486" y="469219"/>
            <a:ext cx="2478850" cy="16831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38199" y="3128211"/>
            <a:ext cx="3267003" cy="3200876"/>
          </a:xfrm>
          <a:prstGeom prst="rect">
            <a:avLst/>
          </a:prstGeom>
          <a:noFill/>
        </p:spPr>
        <p:txBody>
          <a:bodyPr wrap="square" rtlCol="0">
            <a:spAutoFit/>
          </a:bodyPr>
          <a:lstStyle/>
          <a:p>
            <a:pPr>
              <a:spcAft>
                <a:spcPts val="600"/>
              </a:spcAft>
            </a:pPr>
            <a:r>
              <a:rPr lang="en-US" smtClean="0"/>
              <a:t>Active patterns</a:t>
            </a:r>
          </a:p>
          <a:p>
            <a:pPr>
              <a:spcAft>
                <a:spcPts val="600"/>
              </a:spcAft>
            </a:pPr>
            <a:r>
              <a:rPr lang="en-US" smtClean="0"/>
              <a:t>Units of measure</a:t>
            </a:r>
          </a:p>
          <a:p>
            <a:pPr>
              <a:spcAft>
                <a:spcPts val="600"/>
              </a:spcAft>
            </a:pPr>
            <a:r>
              <a:rPr lang="en-US" smtClean="0"/>
              <a:t>Computation expressions</a:t>
            </a:r>
          </a:p>
          <a:p>
            <a:pPr>
              <a:spcAft>
                <a:spcPts val="600"/>
              </a:spcAft>
            </a:pPr>
            <a:r>
              <a:rPr lang="en-US" smtClean="0"/>
              <a:t>Sequence expressions</a:t>
            </a:r>
          </a:p>
          <a:p>
            <a:pPr>
              <a:spcAft>
                <a:spcPts val="600"/>
              </a:spcAft>
            </a:pPr>
            <a:r>
              <a:rPr lang="en-US" smtClean="0"/>
              <a:t>Async expressions</a:t>
            </a:r>
          </a:p>
          <a:p>
            <a:pPr>
              <a:spcAft>
                <a:spcPts val="600"/>
              </a:spcAft>
            </a:pPr>
            <a:r>
              <a:rPr lang="en-US" smtClean="0"/>
              <a:t>Array slicing</a:t>
            </a:r>
          </a:p>
          <a:p>
            <a:pPr>
              <a:spcAft>
                <a:spcPts val="600"/>
              </a:spcAft>
            </a:pPr>
            <a:r>
              <a:rPr lang="en-US" smtClean="0"/>
              <a:t>Code quotations</a:t>
            </a:r>
          </a:p>
          <a:p>
            <a:pPr>
              <a:spcAft>
                <a:spcPts val="600"/>
              </a:spcAft>
            </a:pPr>
            <a:endParaRPr lang="en-US" smtClean="0"/>
          </a:p>
          <a:p>
            <a:endParaRPr lang="en-US"/>
          </a:p>
        </p:txBody>
      </p:sp>
      <p:sp>
        <p:nvSpPr>
          <p:cNvPr id="12" name="TextBox 11"/>
          <p:cNvSpPr txBox="1"/>
          <p:nvPr/>
        </p:nvSpPr>
        <p:spPr>
          <a:xfrm>
            <a:off x="4951300" y="3128211"/>
            <a:ext cx="3267003" cy="2492990"/>
          </a:xfrm>
          <a:prstGeom prst="rect">
            <a:avLst/>
          </a:prstGeom>
          <a:noFill/>
        </p:spPr>
        <p:txBody>
          <a:bodyPr wrap="square" rtlCol="0">
            <a:spAutoFit/>
          </a:bodyPr>
          <a:lstStyle/>
          <a:p>
            <a:pPr>
              <a:spcAft>
                <a:spcPts val="600"/>
              </a:spcAft>
            </a:pPr>
            <a:r>
              <a:rPr lang="en-US" smtClean="0"/>
              <a:t>Extension methods</a:t>
            </a:r>
          </a:p>
          <a:p>
            <a:pPr>
              <a:spcAft>
                <a:spcPts val="600"/>
              </a:spcAft>
            </a:pPr>
            <a:r>
              <a:rPr lang="en-US" smtClean="0"/>
              <a:t>Named arguments</a:t>
            </a:r>
          </a:p>
          <a:p>
            <a:pPr>
              <a:spcAft>
                <a:spcPts val="600"/>
              </a:spcAft>
            </a:pPr>
            <a:r>
              <a:rPr lang="en-US" smtClean="0"/>
              <a:t>Optional arguments</a:t>
            </a:r>
          </a:p>
          <a:p>
            <a:pPr>
              <a:spcAft>
                <a:spcPts val="600"/>
              </a:spcAft>
            </a:pPr>
            <a:r>
              <a:rPr lang="en-US" smtClean="0"/>
              <a:t>Native interop</a:t>
            </a:r>
          </a:p>
          <a:p>
            <a:pPr>
              <a:spcAft>
                <a:spcPts val="600"/>
              </a:spcAft>
            </a:pPr>
            <a:r>
              <a:rPr lang="en-US" smtClean="0"/>
              <a:t>MailboxProcessor</a:t>
            </a:r>
          </a:p>
          <a:p>
            <a:pPr>
              <a:spcAft>
                <a:spcPts val="600"/>
              </a:spcAft>
            </a:pPr>
            <a:endParaRPr lang="en-US" smtClean="0"/>
          </a:p>
          <a:p>
            <a:endParaRPr lang="en-US"/>
          </a:p>
        </p:txBody>
      </p:sp>
    </p:spTree>
    <p:extLst>
      <p:ext uri="{BB962C8B-B14F-4D97-AF65-F5344CB8AC3E}">
        <p14:creationId xmlns:p14="http://schemas.microsoft.com/office/powerpoint/2010/main" val="2290611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3415393" cy="1325563"/>
          </a:xfrm>
        </p:spPr>
        <p:txBody>
          <a:bodyPr/>
          <a:lstStyle/>
          <a:p>
            <a:r>
              <a:rPr lang="en-US" smtClean="0">
                <a:solidFill>
                  <a:srgbClr val="68217A"/>
                </a:solidFill>
              </a:rPr>
              <a:t>F# 3.0 </a:t>
            </a:r>
            <a:r>
              <a:rPr lang="en-US" smtClean="0">
                <a:solidFill>
                  <a:srgbClr val="C891D6"/>
                </a:solidFill>
              </a:rPr>
              <a:t>(2012)</a:t>
            </a:r>
            <a:endParaRPr lang="en-US">
              <a:solidFill>
                <a:srgbClr val="C891D6"/>
              </a:solidFill>
            </a:endParaRPr>
          </a:p>
        </p:txBody>
      </p:sp>
      <p:sp>
        <p:nvSpPr>
          <p:cNvPr id="4" name="TextBox 3"/>
          <p:cNvSpPr txBox="1"/>
          <p:nvPr/>
        </p:nvSpPr>
        <p:spPr>
          <a:xfrm>
            <a:off x="838199" y="1690688"/>
            <a:ext cx="7783287" cy="461665"/>
          </a:xfrm>
          <a:prstGeom prst="rect">
            <a:avLst/>
          </a:prstGeom>
          <a:noFill/>
        </p:spPr>
        <p:txBody>
          <a:bodyPr wrap="square" rtlCol="0">
            <a:spAutoFit/>
          </a:bodyPr>
          <a:lstStyle/>
          <a:p>
            <a:r>
              <a:rPr lang="en-US" sz="2400" smtClean="0">
                <a:latin typeface="Segoe UI" panose="020B0502040204020203" pitchFamily="34" charset="0"/>
                <a:cs typeface="Segoe UI" panose="020B0502040204020203" pitchFamily="34" charset="0"/>
              </a:rPr>
              <a:t>“Information-rich programming”</a:t>
            </a:r>
            <a:endParaRPr lang="en-US" sz="2400">
              <a:latin typeface="Segoe UI" panose="020B0502040204020203" pitchFamily="34" charset="0"/>
              <a:cs typeface="Segoe UI" panose="020B0502040204020203" pitchFamily="34" charset="0"/>
            </a:endParaRPr>
          </a:p>
        </p:txBody>
      </p:sp>
      <p:sp>
        <p:nvSpPr>
          <p:cNvPr id="5" name="TextBox 4"/>
          <p:cNvSpPr txBox="1"/>
          <p:nvPr/>
        </p:nvSpPr>
        <p:spPr>
          <a:xfrm>
            <a:off x="838200" y="2661557"/>
            <a:ext cx="169272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FUNCTIONAL</a:t>
            </a:r>
            <a:endParaRPr lang="en-US" b="1">
              <a:solidFill>
                <a:srgbClr val="68217A"/>
              </a:solidFill>
              <a:latin typeface="Segoe UI" panose="020B0502040204020203" pitchFamily="34" charset="0"/>
              <a:cs typeface="Segoe UI" panose="020B0502040204020203" pitchFamily="34" charset="0"/>
            </a:endParaRPr>
          </a:p>
        </p:txBody>
      </p:sp>
      <p:sp>
        <p:nvSpPr>
          <p:cNvPr id="10" name="TextBox 9"/>
          <p:cNvSpPr txBox="1"/>
          <p:nvPr/>
        </p:nvSpPr>
        <p:spPr>
          <a:xfrm>
            <a:off x="4951300" y="2661557"/>
            <a:ext cx="195511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OOP + INTEROP</a:t>
            </a:r>
            <a:endParaRPr lang="en-US" b="1">
              <a:solidFill>
                <a:srgbClr val="68217A"/>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stretch>
            <a:fillRect/>
          </a:stretch>
        </p:blipFill>
        <p:spPr>
          <a:xfrm>
            <a:off x="7739743" y="472698"/>
            <a:ext cx="3717079" cy="1679655"/>
          </a:xfrm>
          <a:prstGeom prst="rect">
            <a:avLst/>
          </a:prstGeom>
        </p:spPr>
      </p:pic>
      <p:sp>
        <p:nvSpPr>
          <p:cNvPr id="11" name="TextBox 10"/>
          <p:cNvSpPr txBox="1"/>
          <p:nvPr/>
        </p:nvSpPr>
        <p:spPr>
          <a:xfrm>
            <a:off x="838199" y="3128211"/>
            <a:ext cx="3267003" cy="2139047"/>
          </a:xfrm>
          <a:prstGeom prst="rect">
            <a:avLst/>
          </a:prstGeom>
          <a:noFill/>
        </p:spPr>
        <p:txBody>
          <a:bodyPr wrap="square" rtlCol="0">
            <a:spAutoFit/>
          </a:bodyPr>
          <a:lstStyle/>
          <a:p>
            <a:pPr>
              <a:spcAft>
                <a:spcPts val="600"/>
              </a:spcAft>
            </a:pPr>
            <a:r>
              <a:rPr lang="en-US" smtClean="0"/>
              <a:t>LINQ expressions</a:t>
            </a:r>
          </a:p>
          <a:p>
            <a:pPr>
              <a:spcAft>
                <a:spcPts val="600"/>
              </a:spcAft>
            </a:pPr>
            <a:r>
              <a:rPr lang="en-US" smtClean="0"/>
              <a:t>Triple-quoted strings</a:t>
            </a:r>
          </a:p>
          <a:p>
            <a:pPr>
              <a:spcAft>
                <a:spcPts val="600"/>
              </a:spcAft>
            </a:pPr>
            <a:r>
              <a:rPr lang="en-US" smtClean="0"/>
              <a:t>Named union fields (3.1)</a:t>
            </a:r>
          </a:p>
          <a:p>
            <a:pPr>
              <a:spcAft>
                <a:spcPts val="600"/>
              </a:spcAft>
            </a:pPr>
            <a:r>
              <a:rPr lang="en-US" smtClean="0"/>
              <a:t>Improved array slicing (3.1)</a:t>
            </a:r>
          </a:p>
          <a:p>
            <a:pPr>
              <a:spcAft>
                <a:spcPts val="600"/>
              </a:spcAft>
            </a:pPr>
            <a:endParaRPr lang="en-US" smtClean="0"/>
          </a:p>
          <a:p>
            <a:endParaRPr lang="en-US"/>
          </a:p>
        </p:txBody>
      </p:sp>
      <p:sp>
        <p:nvSpPr>
          <p:cNvPr id="12" name="TextBox 11"/>
          <p:cNvSpPr txBox="1"/>
          <p:nvPr/>
        </p:nvSpPr>
        <p:spPr>
          <a:xfrm>
            <a:off x="4951300" y="3128211"/>
            <a:ext cx="3267003" cy="1431161"/>
          </a:xfrm>
          <a:prstGeom prst="rect">
            <a:avLst/>
          </a:prstGeom>
          <a:noFill/>
        </p:spPr>
        <p:txBody>
          <a:bodyPr wrap="square" rtlCol="0">
            <a:spAutoFit/>
          </a:bodyPr>
          <a:lstStyle/>
          <a:p>
            <a:pPr>
              <a:spcAft>
                <a:spcPts val="600"/>
              </a:spcAft>
            </a:pPr>
            <a:r>
              <a:rPr lang="en-US" smtClean="0"/>
              <a:t>Type providers</a:t>
            </a:r>
          </a:p>
          <a:p>
            <a:pPr>
              <a:spcAft>
                <a:spcPts val="600"/>
              </a:spcAft>
            </a:pPr>
            <a:r>
              <a:rPr lang="en-US" smtClean="0"/>
              <a:t>Auto properties</a:t>
            </a:r>
          </a:p>
          <a:p>
            <a:pPr>
              <a:spcAft>
                <a:spcPts val="600"/>
              </a:spcAft>
            </a:pPr>
            <a:endParaRPr lang="en-US" smtClean="0"/>
          </a:p>
          <a:p>
            <a:endParaRPr lang="en-US"/>
          </a:p>
        </p:txBody>
      </p:sp>
    </p:spTree>
    <p:extLst>
      <p:ext uri="{BB962C8B-B14F-4D97-AF65-F5344CB8AC3E}">
        <p14:creationId xmlns:p14="http://schemas.microsoft.com/office/powerpoint/2010/main" val="3067871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2.web.de/image/484/30796484,pd=3/windows-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17"/>
            <a:ext cx="12192000" cy="685338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2766218"/>
            <a:ext cx="10515600" cy="1325563"/>
          </a:xfrm>
        </p:spPr>
        <p:txBody>
          <a:bodyPr>
            <a:normAutofit/>
          </a:bodyPr>
          <a:lstStyle/>
          <a:p>
            <a:pPr algn="ctr"/>
            <a:r>
              <a:rPr lang="en-US" sz="8000" smtClean="0">
                <a:solidFill>
                  <a:schemeClr val="bg1"/>
                </a:solidFill>
              </a:rPr>
              <a:t>Present</a:t>
            </a:r>
            <a:endParaRPr lang="en-US" sz="7200">
              <a:solidFill>
                <a:schemeClr val="bg1"/>
              </a:solidFill>
            </a:endParaRPr>
          </a:p>
        </p:txBody>
      </p:sp>
    </p:spTree>
    <p:extLst>
      <p:ext uri="{BB962C8B-B14F-4D97-AF65-F5344CB8AC3E}">
        <p14:creationId xmlns:p14="http://schemas.microsoft.com/office/powerpoint/2010/main" val="2268190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3554187" cy="1325563"/>
          </a:xfrm>
        </p:spPr>
        <p:txBody>
          <a:bodyPr/>
          <a:lstStyle/>
          <a:p>
            <a:r>
              <a:rPr lang="en-US" smtClean="0">
                <a:solidFill>
                  <a:srgbClr val="68217A"/>
                </a:solidFill>
              </a:rPr>
              <a:t>F# 4.0 </a:t>
            </a:r>
            <a:r>
              <a:rPr lang="en-US" smtClean="0">
                <a:solidFill>
                  <a:srgbClr val="C891D6"/>
                </a:solidFill>
              </a:rPr>
              <a:t>(2015)</a:t>
            </a:r>
            <a:endParaRPr lang="en-US">
              <a:solidFill>
                <a:srgbClr val="C891D6"/>
              </a:solidFill>
            </a:endParaRPr>
          </a:p>
        </p:txBody>
      </p:sp>
      <p:sp>
        <p:nvSpPr>
          <p:cNvPr id="4" name="TextBox 3"/>
          <p:cNvSpPr txBox="1"/>
          <p:nvPr/>
        </p:nvSpPr>
        <p:spPr>
          <a:xfrm>
            <a:off x="838199" y="1560530"/>
            <a:ext cx="7783287" cy="830997"/>
          </a:xfrm>
          <a:prstGeom prst="rect">
            <a:avLst/>
          </a:prstGeom>
          <a:noFill/>
        </p:spPr>
        <p:txBody>
          <a:bodyPr wrap="square" rtlCol="0">
            <a:spAutoFit/>
          </a:bodyPr>
          <a:lstStyle/>
          <a:p>
            <a:r>
              <a:rPr lang="en-US" sz="2400" smtClean="0">
                <a:latin typeface="Segoe UI" panose="020B0502040204020203" pitchFamily="34" charset="0"/>
                <a:cs typeface="Segoe UI" panose="020B0502040204020203" pitchFamily="34" charset="0"/>
              </a:rPr>
              <a:t>Community contributions:</a:t>
            </a:r>
          </a:p>
          <a:p>
            <a:r>
              <a:rPr lang="en-US" sz="2400" smtClean="0">
                <a:latin typeface="Segoe UI" panose="020B0502040204020203" pitchFamily="34" charset="0"/>
                <a:cs typeface="Segoe UI" panose="020B0502040204020203" pitchFamily="34" charset="0"/>
              </a:rPr>
              <a:t>“A change in culture for the language”</a:t>
            </a:r>
            <a:endParaRPr lang="en-US" sz="2400">
              <a:latin typeface="Segoe UI" panose="020B0502040204020203" pitchFamily="34" charset="0"/>
              <a:cs typeface="Segoe UI" panose="020B0502040204020203" pitchFamily="34" charset="0"/>
            </a:endParaRPr>
          </a:p>
        </p:txBody>
      </p:sp>
      <p:sp>
        <p:nvSpPr>
          <p:cNvPr id="5" name="TextBox 4"/>
          <p:cNvSpPr txBox="1"/>
          <p:nvPr/>
        </p:nvSpPr>
        <p:spPr>
          <a:xfrm>
            <a:off x="838200" y="2661557"/>
            <a:ext cx="169272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FUNCTIONAL</a:t>
            </a:r>
            <a:endParaRPr lang="en-US" b="1">
              <a:solidFill>
                <a:srgbClr val="68217A"/>
              </a:solidFill>
              <a:latin typeface="Segoe UI" panose="020B0502040204020203" pitchFamily="34" charset="0"/>
              <a:cs typeface="Segoe UI" panose="020B0502040204020203" pitchFamily="34" charset="0"/>
            </a:endParaRPr>
          </a:p>
        </p:txBody>
      </p:sp>
      <p:sp>
        <p:nvSpPr>
          <p:cNvPr id="8" name="TextBox 7"/>
          <p:cNvSpPr txBox="1"/>
          <p:nvPr/>
        </p:nvSpPr>
        <p:spPr>
          <a:xfrm>
            <a:off x="4951300" y="2661557"/>
            <a:ext cx="1955119" cy="369332"/>
          </a:xfrm>
          <a:prstGeom prst="rect">
            <a:avLst/>
          </a:prstGeom>
          <a:noFill/>
        </p:spPr>
        <p:txBody>
          <a:bodyPr wrap="square" rtlCol="0">
            <a:spAutoFit/>
          </a:bodyPr>
          <a:lstStyle/>
          <a:p>
            <a:pPr algn="ctr"/>
            <a:r>
              <a:rPr lang="en-US" b="1" smtClean="0">
                <a:solidFill>
                  <a:srgbClr val="68217A"/>
                </a:solidFill>
                <a:latin typeface="Segoe UI" panose="020B0502040204020203" pitchFamily="34" charset="0"/>
                <a:cs typeface="Segoe UI" panose="020B0502040204020203" pitchFamily="34" charset="0"/>
              </a:rPr>
              <a:t>OOP + INTEROP</a:t>
            </a:r>
            <a:endParaRPr lang="en-US" b="1">
              <a:solidFill>
                <a:srgbClr val="68217A"/>
              </a:solidFill>
              <a:latin typeface="Segoe UI" panose="020B0502040204020203" pitchFamily="34" charset="0"/>
              <a:cs typeface="Segoe UI" panose="020B0502040204020203" pitchFamily="34" charset="0"/>
            </a:endParaRPr>
          </a:p>
        </p:txBody>
      </p:sp>
      <p:pic>
        <p:nvPicPr>
          <p:cNvPr id="10" name="Picture 2" descr="http://www.carstyling.ru/resources/entries/3401/Batmobile_Batman_Begins_Tumbler_2005_05.jpg"/>
          <p:cNvPicPr>
            <a:picLocks noChangeAspect="1" noChangeArrowheads="1"/>
          </p:cNvPicPr>
          <p:nvPr/>
        </p:nvPicPr>
        <p:blipFill rotWithShape="1">
          <a:blip r:embed="rId2">
            <a:extLst>
              <a:ext uri="{28A0092B-C50C-407E-A947-70E740481C1C}">
                <a14:useLocalDpi xmlns:a14="http://schemas.microsoft.com/office/drawing/2010/main" val="0"/>
              </a:ext>
            </a:extLst>
          </a:blip>
          <a:srcRect l="3992" t="24723" r="4811" b="22850"/>
          <a:stretch/>
        </p:blipFill>
        <p:spPr bwMode="auto">
          <a:xfrm>
            <a:off x="7769733" y="598801"/>
            <a:ext cx="3603116" cy="15535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38199" y="3128211"/>
            <a:ext cx="3848101" cy="3200876"/>
          </a:xfrm>
          <a:prstGeom prst="rect">
            <a:avLst/>
          </a:prstGeom>
          <a:noFill/>
        </p:spPr>
        <p:txBody>
          <a:bodyPr wrap="square" rtlCol="0">
            <a:spAutoFit/>
          </a:bodyPr>
          <a:lstStyle/>
          <a:p>
            <a:pPr>
              <a:spcAft>
                <a:spcPts val="600"/>
              </a:spcAft>
            </a:pPr>
            <a:r>
              <a:rPr lang="en-US" smtClean="0"/>
              <a:t>Normalized collections APIs</a:t>
            </a:r>
          </a:p>
          <a:p>
            <a:pPr>
              <a:spcAft>
                <a:spcPts val="600"/>
              </a:spcAft>
            </a:pPr>
            <a:r>
              <a:rPr lang="en-US" smtClean="0"/>
              <a:t>List slicing</a:t>
            </a:r>
          </a:p>
          <a:p>
            <a:pPr>
              <a:spcAft>
                <a:spcPts val="600"/>
              </a:spcAft>
            </a:pPr>
            <a:r>
              <a:rPr lang="en-US" smtClean="0"/>
              <a:t>First-class constructor functions</a:t>
            </a:r>
          </a:p>
          <a:p>
            <a:pPr>
              <a:spcAft>
                <a:spcPts val="600"/>
              </a:spcAft>
            </a:pPr>
            <a:r>
              <a:rPr lang="en-US" smtClean="0"/>
              <a:t>High-rank arrays</a:t>
            </a:r>
          </a:p>
          <a:p>
            <a:pPr>
              <a:spcAft>
                <a:spcPts val="600"/>
              </a:spcAft>
            </a:pPr>
            <a:r>
              <a:rPr lang="en-US" smtClean="0"/>
              <a:t>Rational units of measure exponents</a:t>
            </a:r>
          </a:p>
          <a:p>
            <a:pPr>
              <a:spcAft>
                <a:spcPts val="600"/>
              </a:spcAft>
            </a:pPr>
            <a:r>
              <a:rPr lang="en-US" smtClean="0"/>
              <a:t>Improved Option API</a:t>
            </a:r>
          </a:p>
          <a:p>
            <a:pPr>
              <a:spcAft>
                <a:spcPts val="600"/>
              </a:spcAft>
            </a:pPr>
            <a:endParaRPr lang="en-US" smtClean="0"/>
          </a:p>
          <a:p>
            <a:pPr>
              <a:spcAft>
                <a:spcPts val="600"/>
              </a:spcAft>
            </a:pPr>
            <a:endParaRPr lang="en-US" smtClean="0"/>
          </a:p>
          <a:p>
            <a:endParaRPr lang="en-US"/>
          </a:p>
        </p:txBody>
      </p:sp>
      <p:sp>
        <p:nvSpPr>
          <p:cNvPr id="12" name="TextBox 11"/>
          <p:cNvSpPr txBox="1"/>
          <p:nvPr/>
        </p:nvSpPr>
        <p:spPr>
          <a:xfrm>
            <a:off x="4951300" y="3030889"/>
            <a:ext cx="5196907" cy="2139047"/>
          </a:xfrm>
          <a:prstGeom prst="rect">
            <a:avLst/>
          </a:prstGeom>
          <a:noFill/>
        </p:spPr>
        <p:txBody>
          <a:bodyPr wrap="square" rtlCol="0">
            <a:spAutoFit/>
          </a:bodyPr>
          <a:lstStyle/>
          <a:p>
            <a:pPr>
              <a:spcAft>
                <a:spcPts val="600"/>
              </a:spcAft>
            </a:pPr>
            <a:r>
              <a:rPr lang="en-US"/>
              <a:t>Automatic mutable/ref </a:t>
            </a:r>
            <a:r>
              <a:rPr lang="en-US" smtClean="0"/>
              <a:t>conversion</a:t>
            </a:r>
          </a:p>
          <a:p>
            <a:pPr>
              <a:spcAft>
                <a:spcPts val="600"/>
              </a:spcAft>
            </a:pPr>
            <a:r>
              <a:rPr lang="en-US" smtClean="0"/>
              <a:t>Static parameters for type-provided methods</a:t>
            </a:r>
          </a:p>
          <a:p>
            <a:pPr>
              <a:spcAft>
                <a:spcPts val="600"/>
              </a:spcAft>
            </a:pPr>
            <a:r>
              <a:rPr lang="en-US" smtClean="0"/>
              <a:t>Non-nullable type-provided types</a:t>
            </a:r>
          </a:p>
          <a:p>
            <a:pPr>
              <a:spcAft>
                <a:spcPts val="600"/>
              </a:spcAft>
            </a:pPr>
            <a:r>
              <a:rPr lang="en-US" smtClean="0"/>
              <a:t>ReflectedDefinition method arguments</a:t>
            </a:r>
          </a:p>
          <a:p>
            <a:pPr>
              <a:spcAft>
                <a:spcPts val="600"/>
              </a:spcAft>
            </a:pPr>
            <a:endParaRPr lang="en-US" smtClean="0"/>
          </a:p>
          <a:p>
            <a:endParaRPr lang="en-US"/>
          </a:p>
        </p:txBody>
      </p:sp>
    </p:spTree>
    <p:extLst>
      <p:ext uri="{BB962C8B-B14F-4D97-AF65-F5344CB8AC3E}">
        <p14:creationId xmlns:p14="http://schemas.microsoft.com/office/powerpoint/2010/main" val="29734509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Modern 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7497</TotalTime>
  <Words>823</Words>
  <Application>Microsoft Office PowerPoint</Application>
  <PresentationFormat>Widescreen</PresentationFormat>
  <Paragraphs>204</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Segoe UI</vt:lpstr>
      <vt:lpstr>Segoe UI Light</vt:lpstr>
      <vt:lpstr>Segoe UI Semibold</vt:lpstr>
      <vt:lpstr>Wingdings</vt:lpstr>
      <vt:lpstr>Office Theme</vt:lpstr>
      <vt:lpstr>Visual F# Past, Present, and Future</vt:lpstr>
      <vt:lpstr>Past</vt:lpstr>
      <vt:lpstr>In the Beginning...</vt:lpstr>
      <vt:lpstr>PowerPoint Presentation</vt:lpstr>
      <vt:lpstr>F# 1.0 (2005)</vt:lpstr>
      <vt:lpstr>F# 2.0 (2010)</vt:lpstr>
      <vt:lpstr>F# 3.0 (2012)</vt:lpstr>
      <vt:lpstr>Present</vt:lpstr>
      <vt:lpstr>F# 4.0 (2015)</vt:lpstr>
      <vt:lpstr>Normalized Collections APIs</vt:lpstr>
      <vt:lpstr>PowerPoint Presentation</vt:lpstr>
      <vt:lpstr>Automatic Mutable/Ref Conversions</vt:lpstr>
      <vt:lpstr>List Slicing</vt:lpstr>
      <vt:lpstr>PowerPoint Presentation</vt:lpstr>
      <vt:lpstr>Future</vt:lpstr>
      <vt:lpstr>“Stay on the .NET horse”</vt:lpstr>
      <vt:lpstr>“Stay on the .NET horse”</vt:lpstr>
      <vt:lpstr>PowerPoint Presentation</vt:lpstr>
      <vt:lpstr>.NET Core</vt:lpstr>
      <vt:lpstr>.NET Core</vt:lpstr>
      <vt:lpstr>PowerPoint Presentation</vt:lpstr>
      <vt:lpstr>Why does Microsoft contribute to F#?</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F# Past, Present, and Future</dc:title>
  <dc:creator>David Stephens</dc:creator>
  <cp:lastModifiedBy>David</cp:lastModifiedBy>
  <cp:revision>109</cp:revision>
  <dcterms:created xsi:type="dcterms:W3CDTF">2015-10-10T00:25:05Z</dcterms:created>
  <dcterms:modified xsi:type="dcterms:W3CDTF">2015-10-17T14:22:31Z</dcterms:modified>
</cp:coreProperties>
</file>